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3" r:id="rId1"/>
  </p:sldMasterIdLst>
  <p:notesMasterIdLst>
    <p:notesMasterId r:id="rId31"/>
  </p:notesMasterIdLst>
  <p:sldIdLst>
    <p:sldId id="256" r:id="rId2"/>
    <p:sldId id="257" r:id="rId3"/>
    <p:sldId id="265" r:id="rId4"/>
    <p:sldId id="270" r:id="rId5"/>
    <p:sldId id="271" r:id="rId6"/>
    <p:sldId id="269" r:id="rId7"/>
    <p:sldId id="288" r:id="rId8"/>
    <p:sldId id="287" r:id="rId9"/>
    <p:sldId id="289" r:id="rId10"/>
    <p:sldId id="290" r:id="rId11"/>
    <p:sldId id="291" r:id="rId12"/>
    <p:sldId id="292" r:id="rId13"/>
    <p:sldId id="272" r:id="rId14"/>
    <p:sldId id="273" r:id="rId15"/>
    <p:sldId id="274" r:id="rId16"/>
    <p:sldId id="276" r:id="rId17"/>
    <p:sldId id="277" r:id="rId18"/>
    <p:sldId id="260" r:id="rId19"/>
    <p:sldId id="275" r:id="rId20"/>
    <p:sldId id="278" r:id="rId21"/>
    <p:sldId id="279" r:id="rId22"/>
    <p:sldId id="280" r:id="rId23"/>
    <p:sldId id="281" r:id="rId24"/>
    <p:sldId id="282" r:id="rId25"/>
    <p:sldId id="283" r:id="rId26"/>
    <p:sldId id="284" r:id="rId27"/>
    <p:sldId id="286" r:id="rId28"/>
    <p:sldId id="285" r:id="rId29"/>
    <p:sldId id="266" r:id="rId30"/>
  </p:sldIdLst>
  <p:sldSz cx="9144000" cy="5143500" type="screen16x9"/>
  <p:notesSz cx="6858000" cy="9144000"/>
  <p:embeddedFontLst>
    <p:embeddedFont>
      <p:font typeface="Average" panose="020B0604020202020204" charset="0"/>
      <p:regular r:id="rId32"/>
    </p:embeddedFont>
    <p:embeddedFont>
      <p:font typeface="Lato" panose="020F0502020204030203" pitchFamily="34" charset="0"/>
      <p:regular r:id="rId33"/>
      <p:bold r:id="rId34"/>
      <p:italic r:id="rId35"/>
      <p:boldItalic r:id="rId36"/>
    </p:embeddedFont>
    <p:embeddedFont>
      <p:font typeface="Montserrat" panose="00000500000000000000" pitchFamily="2" charset="0"/>
      <p:regular r:id="rId37"/>
      <p:bold r:id="rId38"/>
      <p:italic r:id="rId39"/>
      <p:boldItalic r:id="rId40"/>
    </p:embeddedFont>
    <p:embeddedFont>
      <p:font typeface="Roboto" panose="02000000000000000000" pitchFamily="2" charset="0"/>
      <p:regular r:id="rId41"/>
      <p:bold r:id="rId42"/>
      <p:italic r:id="rId43"/>
      <p:boldItalic r:id="rId4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7" d="100"/>
          <a:sy n="107" d="100"/>
        </p:scale>
        <p:origin x="754" y="7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8.fntdata"/><Relationship Id="rId21" Type="http://schemas.openxmlformats.org/officeDocument/2006/relationships/slide" Target="slides/slide20.xml"/><Relationship Id="rId34" Type="http://schemas.openxmlformats.org/officeDocument/2006/relationships/font" Target="fonts/font3.fntdata"/><Relationship Id="rId42" Type="http://schemas.openxmlformats.org/officeDocument/2006/relationships/font" Target="fonts/font11.fntdata"/><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font" Target="fonts/font9.fntdata"/><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4" Type="http://schemas.openxmlformats.org/officeDocument/2006/relationships/font" Target="fonts/font1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4.fntdata"/><Relationship Id="rId43" Type="http://schemas.openxmlformats.org/officeDocument/2006/relationships/font" Target="fonts/font12.fntdata"/><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openxmlformats.org/officeDocument/2006/relationships/font" Target="fonts/font7.fntdata"/><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font" Target="fonts/font1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1f87997393_0_7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1f87997393_0_7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g1f87997393_0_15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1" name="Google Shape;381;g1f87997393_0_15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757065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g1f87997393_0_15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1" name="Google Shape;381;g1f87997393_0_15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535310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g1f87997393_0_15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1" name="Google Shape;381;g1f87997393_0_15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668041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g1f87997393_0_15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1" name="Google Shape;381;g1f87997393_0_15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907167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g1f87997393_0_15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1" name="Google Shape;381;g1f87997393_0_15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936742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g1f87997393_0_15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1" name="Google Shape;381;g1f87997393_0_15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162713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g1f87997393_0_15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1" name="Google Shape;381;g1f87997393_0_15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799852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g1f87997393_0_15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1" name="Google Shape;381;g1f87997393_0_15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990793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g1f87997393_0_8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7" name="Google Shape;307;g1f87997393_0_8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g1f87997393_0_8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7" name="Google Shape;307;g1f87997393_0_8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147192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1f87997393_0_7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1f87997393_0_7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g1f87997393_0_8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7" name="Google Shape;307;g1f87997393_0_8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506080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g1f87997393_0_8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7" name="Google Shape;307;g1f87997393_0_8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2235828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g1f87997393_0_8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7" name="Google Shape;307;g1f87997393_0_8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7895327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g1f87997393_0_8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7" name="Google Shape;307;g1f87997393_0_8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5091747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g1f87997393_0_8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7" name="Google Shape;307;g1f87997393_0_8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757893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g1f87997393_0_8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7" name="Google Shape;307;g1f87997393_0_8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7283672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g1f87997393_0_8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7" name="Google Shape;307;g1f87997393_0_8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942389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g1f87997393_0_8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7" name="Google Shape;307;g1f87997393_0_8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6025882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g1f87997393_0_8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7" name="Google Shape;307;g1f87997393_0_8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2175242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g2a18e3e2d3f_0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3" name="Google Shape;433;g2a18e3e2d3f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g1f87997393_0_15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1" name="Google Shape;381;g1f87997393_0_15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g1f87997393_0_15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1" name="Google Shape;381;g1f87997393_0_15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080183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g1f87997393_0_15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1" name="Google Shape;381;g1f87997393_0_15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689611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g1f87997393_0_15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1" name="Google Shape;381;g1f87997393_0_15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063072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g1f87997393_0_15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1" name="Google Shape;381;g1f87997393_0_15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531625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g1f87997393_0_15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1" name="Google Shape;381;g1f87997393_0_15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620587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g1f87997393_0_15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1" name="Google Shape;381;g1f87997393_0_15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5287876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slide" Target="../slides/slide2.xml"/><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pic>
        <p:nvPicPr>
          <p:cNvPr id="10" name="Google Shape;10;p2" descr="offset_comp_406605.jpg"/>
          <p:cNvPicPr preferRelativeResize="0"/>
          <p:nvPr/>
        </p:nvPicPr>
        <p:blipFill rotWithShape="1">
          <a:blip r:embed="rId2">
            <a:alphaModFix amt="66000"/>
          </a:blip>
          <a:srcRect l="20991" t="2690" r="40112" b="39565"/>
          <a:stretch/>
        </p:blipFill>
        <p:spPr>
          <a:xfrm>
            <a:off x="0" y="0"/>
            <a:ext cx="5157900" cy="5143500"/>
          </a:xfrm>
          <a:prstGeom prst="rtTriangle">
            <a:avLst/>
          </a:prstGeom>
          <a:noFill/>
          <a:ln>
            <a:noFill/>
          </a:ln>
        </p:spPr>
      </p:pic>
      <p:pic>
        <p:nvPicPr>
          <p:cNvPr id="11" name="Google Shape;11;p2" descr="offset_comp_342327_edtied.jpg"/>
          <p:cNvPicPr preferRelativeResize="0"/>
          <p:nvPr/>
        </p:nvPicPr>
        <p:blipFill rotWithShape="1">
          <a:blip r:embed="rId3">
            <a:alphaModFix amt="31000"/>
          </a:blip>
          <a:srcRect l="14009" t="35833" r="43289" b="11297"/>
          <a:stretch/>
        </p:blipFill>
        <p:spPr>
          <a:xfrm rot="10800000">
            <a:off x="6976800" y="-25"/>
            <a:ext cx="2167200" cy="2012700"/>
          </a:xfrm>
          <a:prstGeom prst="rtTriangle">
            <a:avLst/>
          </a:prstGeom>
          <a:noFill/>
          <a:ln>
            <a:noFill/>
          </a:ln>
        </p:spPr>
      </p:pic>
      <p:sp>
        <p:nvSpPr>
          <p:cNvPr id="12" name="Google Shape;12;p2"/>
          <p:cNvSpPr txBox="1">
            <a:spLocks noGrp="1"/>
          </p:cNvSpPr>
          <p:nvPr>
            <p:ph type="ctrTitle"/>
          </p:nvPr>
        </p:nvSpPr>
        <p:spPr>
          <a:xfrm>
            <a:off x="3537150" y="1578400"/>
            <a:ext cx="5017500" cy="1578900"/>
          </a:xfrm>
          <a:prstGeom prst="rect">
            <a:avLst/>
          </a:prstGeom>
        </p:spPr>
        <p:txBody>
          <a:bodyPr spcFirstLastPara="1" wrap="square" lIns="91425" tIns="91425" rIns="91425" bIns="91425" anchor="t" anchorCtr="0">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a:endParaRPr/>
          </a:p>
        </p:txBody>
      </p:sp>
      <p:sp>
        <p:nvSpPr>
          <p:cNvPr id="13" name="Google Shape;13;p2"/>
          <p:cNvSpPr txBox="1">
            <a:spLocks noGrp="1"/>
          </p:cNvSpPr>
          <p:nvPr>
            <p:ph type="subTitle" idx="1"/>
          </p:nvPr>
        </p:nvSpPr>
        <p:spPr>
          <a:xfrm>
            <a:off x="5083950" y="3924925"/>
            <a:ext cx="3470700" cy="506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14" name="Google Shape;14;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5" name="Google Shape;15;p2"/>
          <p:cNvSpPr/>
          <p:nvPr/>
        </p:nvSpPr>
        <p:spPr>
          <a:xfrm rot="-5400000">
            <a:off x="5846" y="-4836"/>
            <a:ext cx="2291400" cy="23001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flipH="1">
            <a:off x="652821" y="576768"/>
            <a:ext cx="2300100" cy="22914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73"/>
        <p:cNvGrpSpPr/>
        <p:nvPr/>
      </p:nvGrpSpPr>
      <p:grpSpPr>
        <a:xfrm>
          <a:off x="0" y="0"/>
          <a:ext cx="0" cy="0"/>
          <a:chOff x="0" y="0"/>
          <a:chExt cx="0" cy="0"/>
        </a:xfrm>
      </p:grpSpPr>
      <p:grpSp>
        <p:nvGrpSpPr>
          <p:cNvPr id="174" name="Google Shape;174;p13"/>
          <p:cNvGrpSpPr/>
          <p:nvPr/>
        </p:nvGrpSpPr>
        <p:grpSpPr>
          <a:xfrm>
            <a:off x="0" y="4128572"/>
            <a:ext cx="698925" cy="684657"/>
            <a:chOff x="0" y="3785672"/>
            <a:chExt cx="698925" cy="684657"/>
          </a:xfrm>
        </p:grpSpPr>
        <p:sp>
          <p:nvSpPr>
            <p:cNvPr id="175" name="Google Shape;175;p13"/>
            <p:cNvSpPr/>
            <p:nvPr/>
          </p:nvSpPr>
          <p:spPr>
            <a:xfrm rot="-5400000">
              <a:off x="0" y="3785672"/>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3"/>
            <p:cNvSpPr/>
            <p:nvPr/>
          </p:nvSpPr>
          <p:spPr>
            <a:xfrm flipH="1">
              <a:off x="154125" y="3925529"/>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7" name="Google Shape;177;p13"/>
          <p:cNvSpPr txBox="1">
            <a:spLocks noGrp="1"/>
          </p:cNvSpPr>
          <p:nvPr>
            <p:ph type="body" idx="1"/>
          </p:nvPr>
        </p:nvSpPr>
        <p:spPr>
          <a:xfrm>
            <a:off x="812725" y="4305375"/>
            <a:ext cx="6936000" cy="5238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300"/>
              <a:buNone/>
              <a:defRPr/>
            </a:lvl1pPr>
          </a:lstStyle>
          <a:p>
            <a:endParaRPr/>
          </a:p>
        </p:txBody>
      </p:sp>
      <p:sp>
        <p:nvSpPr>
          <p:cNvPr id="178" name="Google Shape;178;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79" name="Google Shape;179;p13">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3">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3">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3">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83"/>
        <p:cNvGrpSpPr/>
        <p:nvPr/>
      </p:nvGrpSpPr>
      <p:grpSpPr>
        <a:xfrm>
          <a:off x="0" y="0"/>
          <a:ext cx="0" cy="0"/>
          <a:chOff x="0" y="0"/>
          <a:chExt cx="0" cy="0"/>
        </a:xfrm>
      </p:grpSpPr>
      <p:grpSp>
        <p:nvGrpSpPr>
          <p:cNvPr id="184" name="Google Shape;184;p14"/>
          <p:cNvGrpSpPr/>
          <p:nvPr/>
        </p:nvGrpSpPr>
        <p:grpSpPr>
          <a:xfrm>
            <a:off x="4406400" y="0"/>
            <a:ext cx="4737600" cy="5143065"/>
            <a:chOff x="4406400" y="0"/>
            <a:chExt cx="4737600" cy="5143065"/>
          </a:xfrm>
        </p:grpSpPr>
        <p:sp>
          <p:nvSpPr>
            <p:cNvPr id="185" name="Google Shape;185;p14"/>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4"/>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4"/>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4"/>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4"/>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4"/>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4"/>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4"/>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4"/>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4"/>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4"/>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4"/>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4"/>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4"/>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14"/>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4"/>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4"/>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4"/>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3" name="Google Shape;203;p14"/>
          <p:cNvSpPr txBox="1">
            <a:spLocks noGrp="1"/>
          </p:cNvSpPr>
          <p:nvPr>
            <p:ph type="title" hasCustomPrompt="1"/>
          </p:nvPr>
        </p:nvSpPr>
        <p:spPr>
          <a:xfrm>
            <a:off x="823850" y="1284675"/>
            <a:ext cx="4776000" cy="1300800"/>
          </a:xfrm>
          <a:prstGeom prst="rect">
            <a:avLst/>
          </a:prstGeom>
        </p:spPr>
        <p:txBody>
          <a:bodyPr spcFirstLastPara="1" wrap="square" lIns="91425" tIns="91425" rIns="91425" bIns="91425" anchor="t" anchorCtr="0">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204" name="Google Shape;204;p14"/>
          <p:cNvSpPr txBox="1">
            <a:spLocks noGrp="1"/>
          </p:cNvSpPr>
          <p:nvPr>
            <p:ph type="body" idx="1"/>
          </p:nvPr>
        </p:nvSpPr>
        <p:spPr>
          <a:xfrm>
            <a:off x="823850" y="2643124"/>
            <a:ext cx="4776000" cy="12189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205" name="Google Shape;205;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206" name="Google Shape;206;p14">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4">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14">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14">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10"/>
        <p:cNvGrpSpPr/>
        <p:nvPr/>
      </p:nvGrpSpPr>
      <p:grpSpPr>
        <a:xfrm>
          <a:off x="0" y="0"/>
          <a:ext cx="0" cy="0"/>
          <a:chOff x="0" y="0"/>
          <a:chExt cx="0" cy="0"/>
        </a:xfrm>
      </p:grpSpPr>
      <p:sp>
        <p:nvSpPr>
          <p:cNvPr id="211" name="Google Shape;211;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body_alt3">
  <p:cSld name="TITLE_AND_BODY_1">
    <p:spTree>
      <p:nvGrpSpPr>
        <p:cNvPr id="1" name="Shape 212"/>
        <p:cNvGrpSpPr/>
        <p:nvPr/>
      </p:nvGrpSpPr>
      <p:grpSpPr>
        <a:xfrm>
          <a:off x="0" y="0"/>
          <a:ext cx="0" cy="0"/>
          <a:chOff x="0" y="0"/>
          <a:chExt cx="0" cy="0"/>
        </a:xfrm>
      </p:grpSpPr>
      <p:pic>
        <p:nvPicPr>
          <p:cNvPr id="213" name="Google Shape;213;p16" descr="offset_comp_343059.jpg"/>
          <p:cNvPicPr preferRelativeResize="0"/>
          <p:nvPr/>
        </p:nvPicPr>
        <p:blipFill rotWithShape="1">
          <a:blip r:embed="rId2">
            <a:alphaModFix amt="80000"/>
          </a:blip>
          <a:srcRect l="30474" t="11955" r="30474" b="25870"/>
          <a:stretch/>
        </p:blipFill>
        <p:spPr>
          <a:xfrm rot="-5400000">
            <a:off x="113630" y="-105700"/>
            <a:ext cx="5142300" cy="5364300"/>
          </a:xfrm>
          <a:prstGeom prst="diagStripe">
            <a:avLst>
              <a:gd name="adj" fmla="val 50343"/>
            </a:avLst>
          </a:prstGeom>
          <a:noFill/>
          <a:ln>
            <a:noFill/>
          </a:ln>
        </p:spPr>
      </p:pic>
      <p:sp>
        <p:nvSpPr>
          <p:cNvPr id="214" name="Google Shape;214;p1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15" name="Google Shape;215;p16"/>
          <p:cNvSpPr txBox="1">
            <a:spLocks noGrp="1"/>
          </p:cNvSpPr>
          <p:nvPr>
            <p:ph type="body" idx="1"/>
          </p:nvPr>
        </p:nvSpPr>
        <p:spPr>
          <a:xfrm>
            <a:off x="4018025" y="1567550"/>
            <a:ext cx="4318500" cy="17667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Clr>
                <a:schemeClr val="dk2"/>
              </a:buClr>
              <a:buSzPts val="1300"/>
              <a:buChar char="●"/>
              <a:defRPr>
                <a:solidFill>
                  <a:schemeClr val="dk2"/>
                </a:solidFill>
              </a:defRPr>
            </a:lvl1pPr>
            <a:lvl2pPr marL="914400" lvl="1" indent="-298450" rtl="0">
              <a:spcBef>
                <a:spcPts val="1600"/>
              </a:spcBef>
              <a:spcAft>
                <a:spcPts val="0"/>
              </a:spcAft>
              <a:buClr>
                <a:schemeClr val="dk2"/>
              </a:buClr>
              <a:buSzPts val="1100"/>
              <a:buChar char="○"/>
              <a:defRPr>
                <a:solidFill>
                  <a:schemeClr val="dk2"/>
                </a:solidFill>
              </a:defRPr>
            </a:lvl2pPr>
            <a:lvl3pPr marL="1371600" lvl="2" indent="-298450" rtl="0">
              <a:spcBef>
                <a:spcPts val="1600"/>
              </a:spcBef>
              <a:spcAft>
                <a:spcPts val="0"/>
              </a:spcAft>
              <a:buClr>
                <a:schemeClr val="dk2"/>
              </a:buClr>
              <a:buSzPts val="1100"/>
              <a:buChar char="■"/>
              <a:defRPr>
                <a:solidFill>
                  <a:schemeClr val="dk2"/>
                </a:solidFill>
              </a:defRPr>
            </a:lvl3pPr>
            <a:lvl4pPr marL="1828800" lvl="3" indent="-298450" rtl="0">
              <a:spcBef>
                <a:spcPts val="1600"/>
              </a:spcBef>
              <a:spcAft>
                <a:spcPts val="0"/>
              </a:spcAft>
              <a:buClr>
                <a:schemeClr val="dk2"/>
              </a:buClr>
              <a:buSzPts val="1100"/>
              <a:buChar char="●"/>
              <a:defRPr>
                <a:solidFill>
                  <a:schemeClr val="dk2"/>
                </a:solidFill>
              </a:defRPr>
            </a:lvl4pPr>
            <a:lvl5pPr marL="2286000" lvl="4" indent="-298450" rtl="0">
              <a:spcBef>
                <a:spcPts val="1600"/>
              </a:spcBef>
              <a:spcAft>
                <a:spcPts val="0"/>
              </a:spcAft>
              <a:buClr>
                <a:schemeClr val="dk2"/>
              </a:buClr>
              <a:buSzPts val="1100"/>
              <a:buChar char="○"/>
              <a:defRPr>
                <a:solidFill>
                  <a:schemeClr val="dk2"/>
                </a:solidFill>
              </a:defRPr>
            </a:lvl5pPr>
            <a:lvl6pPr marL="2743200" lvl="5" indent="-298450" rtl="0">
              <a:spcBef>
                <a:spcPts val="1600"/>
              </a:spcBef>
              <a:spcAft>
                <a:spcPts val="0"/>
              </a:spcAft>
              <a:buClr>
                <a:schemeClr val="dk2"/>
              </a:buClr>
              <a:buSzPts val="1100"/>
              <a:buChar char="■"/>
              <a:defRPr>
                <a:solidFill>
                  <a:schemeClr val="dk2"/>
                </a:solidFill>
              </a:defRPr>
            </a:lvl6pPr>
            <a:lvl7pPr marL="3200400" lvl="6" indent="-298450" rtl="0">
              <a:spcBef>
                <a:spcPts val="1600"/>
              </a:spcBef>
              <a:spcAft>
                <a:spcPts val="0"/>
              </a:spcAft>
              <a:buClr>
                <a:schemeClr val="dk2"/>
              </a:buClr>
              <a:buSzPts val="1100"/>
              <a:buChar char="●"/>
              <a:defRPr>
                <a:solidFill>
                  <a:schemeClr val="dk2"/>
                </a:solidFill>
              </a:defRPr>
            </a:lvl7pPr>
            <a:lvl8pPr marL="3657600" lvl="7" indent="-298450" rtl="0">
              <a:spcBef>
                <a:spcPts val="1600"/>
              </a:spcBef>
              <a:spcAft>
                <a:spcPts val="0"/>
              </a:spcAft>
              <a:buClr>
                <a:schemeClr val="dk2"/>
              </a:buClr>
              <a:buSzPts val="1100"/>
              <a:buChar char="○"/>
              <a:defRPr>
                <a:solidFill>
                  <a:schemeClr val="dk2"/>
                </a:solidFill>
              </a:defRPr>
            </a:lvl8pPr>
            <a:lvl9pPr marL="4114800" lvl="8" indent="-298450" rtl="0">
              <a:spcBef>
                <a:spcPts val="1600"/>
              </a:spcBef>
              <a:spcAft>
                <a:spcPts val="1600"/>
              </a:spcAft>
              <a:buClr>
                <a:schemeClr val="dk2"/>
              </a:buClr>
              <a:buSzPts val="1100"/>
              <a:buChar char="■"/>
              <a:defRPr>
                <a:solidFill>
                  <a:schemeClr val="dk2"/>
                </a:solidFill>
              </a:defRPr>
            </a:lvl9pPr>
          </a:lstStyle>
          <a:p>
            <a:endParaRPr/>
          </a:p>
        </p:txBody>
      </p:sp>
      <p:sp>
        <p:nvSpPr>
          <p:cNvPr id="216" name="Google Shape;216;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217" name="Google Shape;217;p16">
            <a:hlinkClick r:id="rId3"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6">
            <a:hlinkClick r:id="rId3"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16">
            <a:hlinkClick r:id="rId3"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16">
            <a:hlinkClick r:id="rId3"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1" name="Google Shape;221;p16"/>
          <p:cNvGrpSpPr/>
          <p:nvPr/>
        </p:nvGrpSpPr>
        <p:grpSpPr>
          <a:xfrm>
            <a:off x="0" y="381001"/>
            <a:ext cx="1037850" cy="1016287"/>
            <a:chOff x="0" y="381001"/>
            <a:chExt cx="1037850" cy="1016287"/>
          </a:xfrm>
        </p:grpSpPr>
        <p:sp>
          <p:nvSpPr>
            <p:cNvPr id="222" name="Google Shape;222;p16"/>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6"/>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grpSp>
        <p:nvGrpSpPr>
          <p:cNvPr id="18" name="Google Shape;18;p3"/>
          <p:cNvGrpSpPr/>
          <p:nvPr/>
        </p:nvGrpSpPr>
        <p:grpSpPr>
          <a:xfrm>
            <a:off x="4406400" y="0"/>
            <a:ext cx="4737600" cy="5143065"/>
            <a:chOff x="4406400" y="0"/>
            <a:chExt cx="4737600" cy="5143065"/>
          </a:xfrm>
        </p:grpSpPr>
        <p:sp>
          <p:nvSpPr>
            <p:cNvPr id="19" name="Google Shape;19;p3"/>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3"/>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3"/>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 name="Google Shape;37;p3"/>
          <p:cNvSpPr txBox="1">
            <a:spLocks noGrp="1"/>
          </p:cNvSpPr>
          <p:nvPr>
            <p:ph type="title"/>
          </p:nvPr>
        </p:nvSpPr>
        <p:spPr>
          <a:xfrm>
            <a:off x="823850" y="2053000"/>
            <a:ext cx="4587000" cy="11487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8" name="Google Shape;38;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39" name="Google Shape;39;p3">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3">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3">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3">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OC">
  <p:cSld name="SECTION_HEADER_1">
    <p:spTree>
      <p:nvGrpSpPr>
        <p:cNvPr id="1" name="Shape 43"/>
        <p:cNvGrpSpPr/>
        <p:nvPr/>
      </p:nvGrpSpPr>
      <p:grpSpPr>
        <a:xfrm>
          <a:off x="0" y="0"/>
          <a:ext cx="0" cy="0"/>
          <a:chOff x="0" y="0"/>
          <a:chExt cx="0" cy="0"/>
        </a:xfrm>
      </p:grpSpPr>
      <p:grpSp>
        <p:nvGrpSpPr>
          <p:cNvPr id="44" name="Google Shape;44;p4"/>
          <p:cNvGrpSpPr/>
          <p:nvPr/>
        </p:nvGrpSpPr>
        <p:grpSpPr>
          <a:xfrm>
            <a:off x="4406400" y="0"/>
            <a:ext cx="4737600" cy="5143065"/>
            <a:chOff x="4406400" y="0"/>
            <a:chExt cx="4737600" cy="5143065"/>
          </a:xfrm>
        </p:grpSpPr>
        <p:sp>
          <p:nvSpPr>
            <p:cNvPr id="45" name="Google Shape;45;p4"/>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4"/>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4"/>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4"/>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4"/>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4"/>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4"/>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4"/>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4"/>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4"/>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4"/>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4"/>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4"/>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4"/>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4"/>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4"/>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4"/>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4"/>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 name="Google Shape;63;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64" name="Google Shape;64;p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5"/>
        <p:cNvGrpSpPr/>
        <p:nvPr/>
      </p:nvGrpSpPr>
      <p:grpSpPr>
        <a:xfrm>
          <a:off x="0" y="0"/>
          <a:ext cx="0" cy="0"/>
          <a:chOff x="0" y="0"/>
          <a:chExt cx="0" cy="0"/>
        </a:xfrm>
      </p:grpSpPr>
      <p:sp>
        <p:nvSpPr>
          <p:cNvPr id="66" name="Google Shape;66;p5">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5">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5">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5">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 name="Google Shape;70;p5"/>
          <p:cNvGrpSpPr/>
          <p:nvPr/>
        </p:nvGrpSpPr>
        <p:grpSpPr>
          <a:xfrm>
            <a:off x="0" y="381001"/>
            <a:ext cx="1037850" cy="1016287"/>
            <a:chOff x="0" y="381001"/>
            <a:chExt cx="1037850" cy="1016287"/>
          </a:xfrm>
        </p:grpSpPr>
        <p:sp>
          <p:nvSpPr>
            <p:cNvPr id="71" name="Google Shape;71;p5"/>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5"/>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 name="Google Shape;73;p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74" name="Google Shape;74;p5"/>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75" name="Google Shape;75;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body_alt2">
  <p:cSld name="TITLE_AND_BODY_2_1">
    <p:spTree>
      <p:nvGrpSpPr>
        <p:cNvPr id="1" name="Shape 89"/>
        <p:cNvGrpSpPr/>
        <p:nvPr/>
      </p:nvGrpSpPr>
      <p:grpSpPr>
        <a:xfrm>
          <a:off x="0" y="0"/>
          <a:ext cx="0" cy="0"/>
          <a:chOff x="0" y="0"/>
          <a:chExt cx="0" cy="0"/>
        </a:xfrm>
      </p:grpSpPr>
      <p:sp>
        <p:nvSpPr>
          <p:cNvPr id="90" name="Google Shape;90;p7"/>
          <p:cNvSpPr txBox="1">
            <a:spLocks noGrp="1"/>
          </p:cNvSpPr>
          <p:nvPr>
            <p:ph type="title"/>
          </p:nvPr>
        </p:nvSpPr>
        <p:spPr>
          <a:xfrm>
            <a:off x="702850" y="1708619"/>
            <a:ext cx="3333300" cy="14709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91" name="Google Shape;91;p7"/>
          <p:cNvSpPr/>
          <p:nvPr/>
        </p:nvSpPr>
        <p:spPr>
          <a:xfrm>
            <a:off x="0" y="3486600"/>
            <a:ext cx="9144000" cy="16569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7">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7">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7">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7">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6" name="Google Shape;96;p7"/>
          <p:cNvGrpSpPr/>
          <p:nvPr/>
        </p:nvGrpSpPr>
        <p:grpSpPr>
          <a:xfrm>
            <a:off x="0" y="381001"/>
            <a:ext cx="1037850" cy="1016287"/>
            <a:chOff x="0" y="381001"/>
            <a:chExt cx="1037850" cy="1016287"/>
          </a:xfrm>
        </p:grpSpPr>
        <p:sp>
          <p:nvSpPr>
            <p:cNvPr id="97" name="Google Shape;97;p7"/>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7"/>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 name="Google Shape;99;p7"/>
          <p:cNvSpPr txBox="1">
            <a:spLocks noGrp="1"/>
          </p:cNvSpPr>
          <p:nvPr>
            <p:ph type="title" idx="2"/>
          </p:nvPr>
        </p:nvSpPr>
        <p:spPr>
          <a:xfrm>
            <a:off x="1297500" y="459490"/>
            <a:ext cx="3005700" cy="510900"/>
          </a:xfrm>
          <a:prstGeom prst="rect">
            <a:avLst/>
          </a:prstGeom>
        </p:spPr>
        <p:txBody>
          <a:bodyPr spcFirstLastPara="1" wrap="square" lIns="91425" tIns="91425" rIns="91425" bIns="91425" anchor="t" anchorCtr="0">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a:endParaRPr/>
          </a:p>
        </p:txBody>
      </p:sp>
      <p:sp>
        <p:nvSpPr>
          <p:cNvPr id="100" name="Google Shape;100;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101" name="Google Shape;101;p7"/>
          <p:cNvSpPr txBox="1">
            <a:spLocks noGrp="1"/>
          </p:cNvSpPr>
          <p:nvPr>
            <p:ph type="body" idx="1"/>
          </p:nvPr>
        </p:nvSpPr>
        <p:spPr>
          <a:xfrm>
            <a:off x="702850" y="3625275"/>
            <a:ext cx="3333300" cy="765300"/>
          </a:xfrm>
          <a:prstGeom prst="rect">
            <a:avLst/>
          </a:prstGeom>
        </p:spPr>
        <p:txBody>
          <a:bodyPr spcFirstLastPara="1" wrap="square" lIns="91425" tIns="91425" rIns="91425" bIns="91425" anchor="t" anchorCtr="0">
            <a:noAutofit/>
          </a:bodyPr>
          <a:lstStyle>
            <a:lvl1pPr marL="457200" lvl="0" indent="-298450" rtl="0">
              <a:spcBef>
                <a:spcPts val="0"/>
              </a:spcBef>
              <a:spcAft>
                <a:spcPts val="0"/>
              </a:spcAft>
              <a:buClr>
                <a:schemeClr val="dk1"/>
              </a:buClr>
              <a:buSzPts val="1100"/>
              <a:buChar char="●"/>
              <a:defRPr sz="1100">
                <a:solidFill>
                  <a:schemeClr val="dk1"/>
                </a:solidFill>
              </a:defRPr>
            </a:lvl1pPr>
            <a:lvl2pPr marL="914400" lvl="1" indent="-298450" rtl="0">
              <a:spcBef>
                <a:spcPts val="1600"/>
              </a:spcBef>
              <a:spcAft>
                <a:spcPts val="0"/>
              </a:spcAft>
              <a:buClr>
                <a:schemeClr val="dk1"/>
              </a:buClr>
              <a:buSzPts val="1100"/>
              <a:buChar char="○"/>
              <a:defRPr>
                <a:solidFill>
                  <a:schemeClr val="dk1"/>
                </a:solidFill>
              </a:defRPr>
            </a:lvl2pPr>
            <a:lvl3pPr marL="1371600" lvl="2" indent="-298450" rtl="0">
              <a:spcBef>
                <a:spcPts val="1600"/>
              </a:spcBef>
              <a:spcAft>
                <a:spcPts val="0"/>
              </a:spcAft>
              <a:buClr>
                <a:schemeClr val="dk1"/>
              </a:buClr>
              <a:buSzPts val="1100"/>
              <a:buChar char="■"/>
              <a:defRPr>
                <a:solidFill>
                  <a:schemeClr val="dk1"/>
                </a:solidFill>
              </a:defRPr>
            </a:lvl3pPr>
            <a:lvl4pPr marL="1828800" lvl="3" indent="-298450" rtl="0">
              <a:spcBef>
                <a:spcPts val="1600"/>
              </a:spcBef>
              <a:spcAft>
                <a:spcPts val="0"/>
              </a:spcAft>
              <a:buClr>
                <a:schemeClr val="dk1"/>
              </a:buClr>
              <a:buSzPts val="1100"/>
              <a:buChar char="●"/>
              <a:defRPr>
                <a:solidFill>
                  <a:schemeClr val="dk1"/>
                </a:solidFill>
              </a:defRPr>
            </a:lvl4pPr>
            <a:lvl5pPr marL="2286000" lvl="4" indent="-298450" rtl="0">
              <a:spcBef>
                <a:spcPts val="1600"/>
              </a:spcBef>
              <a:spcAft>
                <a:spcPts val="0"/>
              </a:spcAft>
              <a:buClr>
                <a:schemeClr val="dk1"/>
              </a:buClr>
              <a:buSzPts val="1100"/>
              <a:buChar char="○"/>
              <a:defRPr>
                <a:solidFill>
                  <a:schemeClr val="dk1"/>
                </a:solidFill>
              </a:defRPr>
            </a:lvl5pPr>
            <a:lvl6pPr marL="2743200" lvl="5" indent="-298450" rtl="0">
              <a:spcBef>
                <a:spcPts val="1600"/>
              </a:spcBef>
              <a:spcAft>
                <a:spcPts val="0"/>
              </a:spcAft>
              <a:buClr>
                <a:schemeClr val="dk1"/>
              </a:buClr>
              <a:buSzPts val="1100"/>
              <a:buChar char="■"/>
              <a:defRPr>
                <a:solidFill>
                  <a:schemeClr val="dk1"/>
                </a:solidFill>
              </a:defRPr>
            </a:lvl6pPr>
            <a:lvl7pPr marL="3200400" lvl="6" indent="-298450" rtl="0">
              <a:spcBef>
                <a:spcPts val="1600"/>
              </a:spcBef>
              <a:spcAft>
                <a:spcPts val="0"/>
              </a:spcAft>
              <a:buClr>
                <a:schemeClr val="dk1"/>
              </a:buClr>
              <a:buSzPts val="1100"/>
              <a:buChar char="●"/>
              <a:defRPr>
                <a:solidFill>
                  <a:schemeClr val="dk1"/>
                </a:solidFill>
              </a:defRPr>
            </a:lvl7pPr>
            <a:lvl8pPr marL="3657600" lvl="7" indent="-298450" rtl="0">
              <a:spcBef>
                <a:spcPts val="1600"/>
              </a:spcBef>
              <a:spcAft>
                <a:spcPts val="0"/>
              </a:spcAft>
              <a:buClr>
                <a:schemeClr val="dk1"/>
              </a:buClr>
              <a:buSzPts val="1100"/>
              <a:buChar char="○"/>
              <a:defRPr>
                <a:solidFill>
                  <a:schemeClr val="dk1"/>
                </a:solidFill>
              </a:defRPr>
            </a:lvl8pPr>
            <a:lvl9pPr marL="4114800" lvl="8" indent="-298450" rtl="0">
              <a:spcBef>
                <a:spcPts val="1600"/>
              </a:spcBef>
              <a:spcAft>
                <a:spcPts val="1600"/>
              </a:spcAft>
              <a:buClr>
                <a:schemeClr val="dk1"/>
              </a:buClr>
              <a:buSzPts val="1100"/>
              <a:buChar char="■"/>
              <a:defRPr>
                <a:solidFill>
                  <a:schemeClr val="dk1"/>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02"/>
        <p:cNvGrpSpPr/>
        <p:nvPr/>
      </p:nvGrpSpPr>
      <p:grpSpPr>
        <a:xfrm>
          <a:off x="0" y="0"/>
          <a:ext cx="0" cy="0"/>
          <a:chOff x="0" y="0"/>
          <a:chExt cx="0" cy="0"/>
        </a:xfrm>
      </p:grpSpPr>
      <p:sp>
        <p:nvSpPr>
          <p:cNvPr id="103" name="Google Shape;103;p8">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8">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8">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8">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7" name="Google Shape;107;p8"/>
          <p:cNvGrpSpPr/>
          <p:nvPr/>
        </p:nvGrpSpPr>
        <p:grpSpPr>
          <a:xfrm>
            <a:off x="0" y="381001"/>
            <a:ext cx="1037850" cy="1016287"/>
            <a:chOff x="0" y="381001"/>
            <a:chExt cx="1037850" cy="1016287"/>
          </a:xfrm>
        </p:grpSpPr>
        <p:sp>
          <p:nvSpPr>
            <p:cNvPr id="108" name="Google Shape;108;p8"/>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8"/>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0" name="Google Shape;110;p8"/>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11" name="Google Shape;111;p8"/>
          <p:cNvSpPr txBox="1">
            <a:spLocks noGrp="1"/>
          </p:cNvSpPr>
          <p:nvPr>
            <p:ph type="body" idx="1"/>
          </p:nvPr>
        </p:nvSpPr>
        <p:spPr>
          <a:xfrm>
            <a:off x="1297500" y="1567550"/>
            <a:ext cx="34032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12" name="Google Shape;112;p8"/>
          <p:cNvSpPr txBox="1">
            <a:spLocks noGrp="1"/>
          </p:cNvSpPr>
          <p:nvPr>
            <p:ph type="body" idx="2"/>
          </p:nvPr>
        </p:nvSpPr>
        <p:spPr>
          <a:xfrm>
            <a:off x="4933221" y="1567550"/>
            <a:ext cx="34032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13" name="Google Shape;113;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24"/>
        <p:cNvGrpSpPr/>
        <p:nvPr/>
      </p:nvGrpSpPr>
      <p:grpSpPr>
        <a:xfrm>
          <a:off x="0" y="0"/>
          <a:ext cx="0" cy="0"/>
          <a:chOff x="0" y="0"/>
          <a:chExt cx="0" cy="0"/>
        </a:xfrm>
      </p:grpSpPr>
      <p:sp>
        <p:nvSpPr>
          <p:cNvPr id="125" name="Google Shape;125;p10">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0">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0">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0">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9" name="Google Shape;129;p10"/>
          <p:cNvGrpSpPr/>
          <p:nvPr/>
        </p:nvGrpSpPr>
        <p:grpSpPr>
          <a:xfrm>
            <a:off x="0" y="381001"/>
            <a:ext cx="1037850" cy="1016287"/>
            <a:chOff x="0" y="381001"/>
            <a:chExt cx="1037850" cy="1016287"/>
          </a:xfrm>
        </p:grpSpPr>
        <p:sp>
          <p:nvSpPr>
            <p:cNvPr id="130" name="Google Shape;130;p10"/>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0"/>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2" name="Google Shape;132;p10"/>
          <p:cNvSpPr txBox="1">
            <a:spLocks noGrp="1"/>
          </p:cNvSpPr>
          <p:nvPr>
            <p:ph type="title"/>
          </p:nvPr>
        </p:nvSpPr>
        <p:spPr>
          <a:xfrm>
            <a:off x="1297500" y="393750"/>
            <a:ext cx="3798900" cy="1493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33" name="Google Shape;133;p10"/>
          <p:cNvSpPr txBox="1">
            <a:spLocks noGrp="1"/>
          </p:cNvSpPr>
          <p:nvPr>
            <p:ph type="body" idx="1"/>
          </p:nvPr>
        </p:nvSpPr>
        <p:spPr>
          <a:xfrm>
            <a:off x="1297500" y="1972550"/>
            <a:ext cx="3798900" cy="24159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34" name="Google Shape;134;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35"/>
        <p:cNvGrpSpPr/>
        <p:nvPr/>
      </p:nvGrpSpPr>
      <p:grpSpPr>
        <a:xfrm>
          <a:off x="0" y="0"/>
          <a:ext cx="0" cy="0"/>
          <a:chOff x="0" y="0"/>
          <a:chExt cx="0" cy="0"/>
        </a:xfrm>
      </p:grpSpPr>
      <p:sp>
        <p:nvSpPr>
          <p:cNvPr id="136" name="Google Shape;136;p11">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1">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1">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1">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 name="Google Shape;140;p11"/>
          <p:cNvGrpSpPr/>
          <p:nvPr/>
        </p:nvGrpSpPr>
        <p:grpSpPr>
          <a:xfrm>
            <a:off x="4406400" y="0"/>
            <a:ext cx="4737600" cy="5143500"/>
            <a:chOff x="4406400" y="0"/>
            <a:chExt cx="4737600" cy="5143500"/>
          </a:xfrm>
        </p:grpSpPr>
        <p:sp>
          <p:nvSpPr>
            <p:cNvPr id="141" name="Google Shape;141;p11"/>
            <p:cNvSpPr/>
            <p:nvPr/>
          </p:nvSpPr>
          <p:spPr>
            <a:xfrm rot="5400000">
              <a:off x="4407900" y="-1500"/>
              <a:ext cx="47346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1"/>
            <p:cNvSpPr/>
            <p:nvPr/>
          </p:nvSpPr>
          <p:spPr>
            <a:xfrm rot="5400000">
              <a:off x="4840825" y="6000"/>
              <a:ext cx="42987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1"/>
            <p:cNvSpPr/>
            <p:nvPr/>
          </p:nvSpPr>
          <p:spPr>
            <a:xfrm rot="-5400000">
              <a:off x="5618399" y="123664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1"/>
            <p:cNvSpPr/>
            <p:nvPr/>
          </p:nvSpPr>
          <p:spPr>
            <a:xfrm flipH="1">
              <a:off x="5849857" y="144407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1"/>
            <p:cNvSpPr/>
            <p:nvPr/>
          </p:nvSpPr>
          <p:spPr>
            <a:xfrm rot="-5400000">
              <a:off x="5987081" y="246974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1"/>
            <p:cNvSpPr/>
            <p:nvPr/>
          </p:nvSpPr>
          <p:spPr>
            <a:xfrm flipH="1">
              <a:off x="6222115" y="2677179"/>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1"/>
            <p:cNvSpPr/>
            <p:nvPr/>
          </p:nvSpPr>
          <p:spPr>
            <a:xfrm rot="-5400000">
              <a:off x="6675341" y="186224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1"/>
            <p:cNvSpPr/>
            <p:nvPr/>
          </p:nvSpPr>
          <p:spPr>
            <a:xfrm flipH="1">
              <a:off x="6908099" y="2069680"/>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1"/>
            <p:cNvSpPr/>
            <p:nvPr/>
          </p:nvSpPr>
          <p:spPr>
            <a:xfrm rot="-5400000">
              <a:off x="6861141" y="247808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1"/>
            <p:cNvSpPr/>
            <p:nvPr/>
          </p:nvSpPr>
          <p:spPr>
            <a:xfrm flipH="1">
              <a:off x="7965266" y="269319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1"/>
            <p:cNvSpPr/>
            <p:nvPr/>
          </p:nvSpPr>
          <p:spPr>
            <a:xfrm flipH="1">
              <a:off x="8145082" y="330903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1"/>
            <p:cNvSpPr/>
            <p:nvPr/>
          </p:nvSpPr>
          <p:spPr>
            <a:xfrm rot="-5400000">
              <a:off x="7047599" y="309534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1"/>
            <p:cNvSpPr/>
            <p:nvPr/>
          </p:nvSpPr>
          <p:spPr>
            <a:xfrm flipH="1">
              <a:off x="7276649" y="330278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1"/>
            <p:cNvSpPr/>
            <p:nvPr/>
          </p:nvSpPr>
          <p:spPr>
            <a:xfrm rot="-5400000">
              <a:off x="7227414" y="3711189"/>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1"/>
            <p:cNvSpPr/>
            <p:nvPr/>
          </p:nvSpPr>
          <p:spPr>
            <a:xfrm flipH="1">
              <a:off x="7462448" y="391862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1"/>
            <p:cNvSpPr/>
            <p:nvPr/>
          </p:nvSpPr>
          <p:spPr>
            <a:xfrm rot="-5400000">
              <a:off x="8102491" y="37188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1"/>
            <p:cNvSpPr/>
            <p:nvPr/>
          </p:nvSpPr>
          <p:spPr>
            <a:xfrm flipH="1">
              <a:off x="8334533" y="392629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1"/>
            <p:cNvSpPr/>
            <p:nvPr/>
          </p:nvSpPr>
          <p:spPr>
            <a:xfrm rot="-5400000">
              <a:off x="8288290" y="433470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9" name="Google Shape;159;p11"/>
          <p:cNvSpPr txBox="1">
            <a:spLocks noGrp="1"/>
          </p:cNvSpPr>
          <p:nvPr>
            <p:ph type="title"/>
          </p:nvPr>
        </p:nvSpPr>
        <p:spPr>
          <a:xfrm>
            <a:off x="823850" y="866775"/>
            <a:ext cx="4587000" cy="35211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60" name="Google Shape;160;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61"/>
        <p:cNvGrpSpPr/>
        <p:nvPr/>
      </p:nvGrpSpPr>
      <p:grpSpPr>
        <a:xfrm>
          <a:off x="0" y="0"/>
          <a:ext cx="0" cy="0"/>
          <a:chOff x="0" y="0"/>
          <a:chExt cx="0" cy="0"/>
        </a:xfrm>
      </p:grpSpPr>
      <p:sp>
        <p:nvSpPr>
          <p:cNvPr id="162" name="Google Shape;162;p12">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2">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2">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2">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6" name="Google Shape;166;p12"/>
          <p:cNvGrpSpPr/>
          <p:nvPr/>
        </p:nvGrpSpPr>
        <p:grpSpPr>
          <a:xfrm>
            <a:off x="0" y="381001"/>
            <a:ext cx="1037850" cy="1016287"/>
            <a:chOff x="0" y="381001"/>
            <a:chExt cx="1037850" cy="1016287"/>
          </a:xfrm>
        </p:grpSpPr>
        <p:sp>
          <p:nvSpPr>
            <p:cNvPr id="167" name="Google Shape;167;p12"/>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2"/>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9" name="Google Shape;169;p12"/>
          <p:cNvSpPr txBox="1">
            <a:spLocks noGrp="1"/>
          </p:cNvSpPr>
          <p:nvPr>
            <p:ph type="title"/>
          </p:nvPr>
        </p:nvSpPr>
        <p:spPr>
          <a:xfrm>
            <a:off x="1297500" y="1658325"/>
            <a:ext cx="3036300" cy="17517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70" name="Google Shape;170;p12"/>
          <p:cNvSpPr txBox="1">
            <a:spLocks noGrp="1"/>
          </p:cNvSpPr>
          <p:nvPr>
            <p:ph type="subTitle" idx="1"/>
          </p:nvPr>
        </p:nvSpPr>
        <p:spPr>
          <a:xfrm>
            <a:off x="1297500" y="3538000"/>
            <a:ext cx="3036300" cy="506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171" name="Google Shape;171;p12"/>
          <p:cNvSpPr txBox="1">
            <a:spLocks noGrp="1"/>
          </p:cNvSpPr>
          <p:nvPr>
            <p:ph type="body" idx="2"/>
          </p:nvPr>
        </p:nvSpPr>
        <p:spPr>
          <a:xfrm>
            <a:off x="4648200" y="1696600"/>
            <a:ext cx="3676800" cy="2347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72" name="Google Shape;172;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focus">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115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marL="914400" lvl="1"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marL="1371600" lvl="2"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marL="1828800" lvl="3"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marL="2286000" lvl="4"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marL="2743200" lvl="5"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marL="3200400" lvl="6"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marL="3657600" lvl="7"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marL="4114800" lvl="8" indent="-29845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3" r:id="rId5"/>
    <p:sldLayoutId id="2147483654" r:id="rId6"/>
    <p:sldLayoutId id="2147483656" r:id="rId7"/>
    <p:sldLayoutId id="2147483657" r:id="rId8"/>
    <p:sldLayoutId id="2147483658" r:id="rId9"/>
    <p:sldLayoutId id="2147483659" r:id="rId10"/>
    <p:sldLayoutId id="2147483660" r:id="rId11"/>
    <p:sldLayoutId id="2147483661" r:id="rId12"/>
    <p:sldLayoutId id="2147483662"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7.xml"/><Relationship Id="rId1" Type="http://schemas.openxmlformats.org/officeDocument/2006/relationships/slideLayout" Target="../slideLayouts/slideLayout13.xml"/><Relationship Id="rId4" Type="http://schemas.openxmlformats.org/officeDocument/2006/relationships/image" Target="../media/image20.png"/></Relationships>
</file>

<file path=ppt/slides/_rels/slide28.xml.rels><?xml version="1.0" encoding="UTF-8" standalone="yes"?>
<Relationships xmlns="http://schemas.openxmlformats.org/package/2006/relationships"><Relationship Id="rId3" Type="http://schemas.openxmlformats.org/officeDocument/2006/relationships/hyperlink" Target="https://colab.research.google.com/drive/1jIt73MPqL6B1yg4CLHCNv_26WUG3cMTl#scrollTo=9P4D3U3pv_V9" TargetMode="External"/><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17"/>
          <p:cNvSpPr txBox="1">
            <a:spLocks noGrp="1"/>
          </p:cNvSpPr>
          <p:nvPr>
            <p:ph type="ctrTitle"/>
          </p:nvPr>
        </p:nvSpPr>
        <p:spPr>
          <a:xfrm>
            <a:off x="3329980" y="1782300"/>
            <a:ext cx="5756869" cy="157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dirty="0"/>
              <a:t>Stealth Scan &amp; </a:t>
            </a:r>
            <a:r>
              <a:rPr lang="en-US" b="1" i="0" dirty="0">
                <a:effectLst/>
                <a:latin typeface="Roboto" panose="02000000000000000000" pitchFamily="2" charset="0"/>
              </a:rPr>
              <a:t>Cipher encrypt and Decrypt</a:t>
            </a:r>
            <a:br>
              <a:rPr lang="en-GB" dirty="0"/>
            </a:br>
            <a:endParaRPr dirty="0"/>
          </a:p>
        </p:txBody>
      </p:sp>
      <p:sp>
        <p:nvSpPr>
          <p:cNvPr id="229" name="Google Shape;229;p17"/>
          <p:cNvSpPr txBox="1">
            <a:spLocks noGrp="1"/>
          </p:cNvSpPr>
          <p:nvPr>
            <p:ph type="subTitle" idx="1"/>
          </p:nvPr>
        </p:nvSpPr>
        <p:spPr>
          <a:xfrm>
            <a:off x="4712475" y="3446293"/>
            <a:ext cx="3470700" cy="5061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sz="1400" dirty="0"/>
              <a:t>Supervisor: </a:t>
            </a:r>
          </a:p>
          <a:p>
            <a:pPr marL="0" lvl="0" indent="0" algn="ctr" rtl="0">
              <a:lnSpc>
                <a:spcPct val="115000"/>
              </a:lnSpc>
              <a:spcBef>
                <a:spcPts val="0"/>
              </a:spcBef>
              <a:spcAft>
                <a:spcPts val="1600"/>
              </a:spcAft>
              <a:buNone/>
            </a:pPr>
            <a:r>
              <a:rPr lang="en-GB" sz="1400" dirty="0"/>
              <a:t>DR/Masoud Shaheen</a:t>
            </a:r>
          </a:p>
          <a:p>
            <a:pPr marL="0" lvl="0" indent="0" algn="ctr" rtl="0">
              <a:lnSpc>
                <a:spcPct val="115000"/>
              </a:lnSpc>
              <a:spcBef>
                <a:spcPts val="0"/>
              </a:spcBef>
              <a:spcAft>
                <a:spcPts val="1600"/>
              </a:spcAft>
              <a:buNone/>
            </a:pPr>
            <a:r>
              <a:rPr lang="en-GB" sz="1400" dirty="0">
                <a:solidFill>
                  <a:schemeClr val="bg1"/>
                </a:solidFill>
              </a:rPr>
              <a:t>Eng / </a:t>
            </a:r>
            <a:r>
              <a:rPr lang="en-US" sz="1400" b="0" i="0" dirty="0">
                <a:solidFill>
                  <a:schemeClr val="bg1"/>
                </a:solidFill>
                <a:effectLst/>
                <a:latin typeface="Google Sans"/>
              </a:rPr>
              <a:t>Ahmed Gomaa Sophie </a:t>
            </a:r>
            <a:r>
              <a:rPr lang="en-US" sz="1400" b="0" i="0" dirty="0" err="1">
                <a:solidFill>
                  <a:schemeClr val="bg1"/>
                </a:solidFill>
                <a:effectLst/>
                <a:latin typeface="Google Sans"/>
              </a:rPr>
              <a:t>Maihoub</a:t>
            </a:r>
            <a:endParaRPr sz="1400" dirty="0">
              <a:solidFill>
                <a:schemeClr val="bg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grpSp>
        <p:nvGrpSpPr>
          <p:cNvPr id="413" name="Google Shape;413;p26"/>
          <p:cNvGrpSpPr/>
          <p:nvPr/>
        </p:nvGrpSpPr>
        <p:grpSpPr>
          <a:xfrm>
            <a:off x="7564836" y="3561758"/>
            <a:ext cx="478081" cy="462776"/>
            <a:chOff x="7384385" y="3857442"/>
            <a:chExt cx="523637" cy="506874"/>
          </a:xfrm>
        </p:grpSpPr>
        <p:sp>
          <p:nvSpPr>
            <p:cNvPr id="414" name="Google Shape;414;p26"/>
            <p:cNvSpPr/>
            <p:nvPr/>
          </p:nvSpPr>
          <p:spPr>
            <a:xfrm>
              <a:off x="7384385" y="3865416"/>
              <a:ext cx="498900" cy="498900"/>
            </a:xfrm>
            <a:prstGeom prst="ellipse">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5" name="Google Shape;415;p26"/>
            <p:cNvGrpSpPr/>
            <p:nvPr/>
          </p:nvGrpSpPr>
          <p:grpSpPr>
            <a:xfrm>
              <a:off x="7384385" y="3857442"/>
              <a:ext cx="523637" cy="498900"/>
              <a:chOff x="7384385" y="3857442"/>
              <a:chExt cx="523637" cy="498900"/>
            </a:xfrm>
          </p:grpSpPr>
          <p:sp>
            <p:nvSpPr>
              <p:cNvPr id="416" name="Google Shape;416;p26"/>
              <p:cNvSpPr/>
              <p:nvPr/>
            </p:nvSpPr>
            <p:spPr>
              <a:xfrm>
                <a:off x="7384385" y="3857442"/>
                <a:ext cx="498900" cy="498900"/>
              </a:xfrm>
              <a:prstGeom prst="ellipse">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26"/>
              <p:cNvSpPr/>
              <p:nvPr/>
            </p:nvSpPr>
            <p:spPr>
              <a:xfrm>
                <a:off x="7856422" y="4081138"/>
                <a:ext cx="51600" cy="51600"/>
              </a:xfrm>
              <a:prstGeom prst="flowChartDelay">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9" name="Google Shape;419;p26"/>
          <p:cNvGrpSpPr/>
          <p:nvPr/>
        </p:nvGrpSpPr>
        <p:grpSpPr>
          <a:xfrm>
            <a:off x="8110843" y="3443361"/>
            <a:ext cx="435785" cy="692277"/>
            <a:chOff x="7982421" y="3727763"/>
            <a:chExt cx="477311" cy="758244"/>
          </a:xfrm>
        </p:grpSpPr>
        <p:sp>
          <p:nvSpPr>
            <p:cNvPr id="420" name="Google Shape;420;p26"/>
            <p:cNvSpPr/>
            <p:nvPr/>
          </p:nvSpPr>
          <p:spPr>
            <a:xfrm>
              <a:off x="8054507" y="3728825"/>
              <a:ext cx="316500" cy="756600"/>
            </a:xfrm>
            <a:prstGeom prst="roundRect">
              <a:avLst>
                <a:gd name="adj" fmla="val 15418"/>
              </a:avLst>
            </a:prstGeom>
            <a:solidFill>
              <a:srgbClr val="1B212C"/>
            </a:solidFill>
            <a:ln>
              <a:noFill/>
            </a:ln>
            <a:effectLst>
              <a:outerShdw blurRad="387350" dist="38100" dir="8100000" sx="107000" sy="107000" algn="tr" rotWithShape="0">
                <a:srgbClr val="000000">
                  <a:alpha val="498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26"/>
            <p:cNvSpPr/>
            <p:nvPr/>
          </p:nvSpPr>
          <p:spPr>
            <a:xfrm rot="10800000">
              <a:off x="8054264" y="4233407"/>
              <a:ext cx="316500" cy="252600"/>
            </a:xfrm>
            <a:prstGeom prst="round2SameRect">
              <a:avLst>
                <a:gd name="adj1" fmla="val 16667"/>
                <a:gd name="adj2" fmla="val 0"/>
              </a:avLst>
            </a:prstGeom>
            <a:solidFill>
              <a:srgbClr val="E7E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26"/>
            <p:cNvSpPr/>
            <p:nvPr/>
          </p:nvSpPr>
          <p:spPr>
            <a:xfrm rot="5400000">
              <a:off x="8085300" y="4276650"/>
              <a:ext cx="140700" cy="201900"/>
            </a:xfrm>
            <a:prstGeom prst="triangle">
              <a:avLst>
                <a:gd name="adj" fmla="val 27359"/>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26"/>
            <p:cNvSpPr/>
            <p:nvPr/>
          </p:nvSpPr>
          <p:spPr>
            <a:xfrm>
              <a:off x="8054261" y="3727763"/>
              <a:ext cx="316500" cy="252600"/>
            </a:xfrm>
            <a:prstGeom prst="round2SameRect">
              <a:avLst>
                <a:gd name="adj1" fmla="val 16667"/>
                <a:gd name="adj2" fmla="val 0"/>
              </a:avLst>
            </a:prstGeom>
            <a:solidFill>
              <a:srgbClr val="E7E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26"/>
            <p:cNvSpPr/>
            <p:nvPr/>
          </p:nvSpPr>
          <p:spPr>
            <a:xfrm>
              <a:off x="7991115" y="3866003"/>
              <a:ext cx="434400" cy="486900"/>
            </a:xfrm>
            <a:prstGeom prst="roundRect">
              <a:avLst>
                <a:gd name="adj" fmla="val 12273"/>
              </a:avLst>
            </a:prstGeom>
            <a:solidFill>
              <a:srgbClr val="1B212C"/>
            </a:solidFill>
            <a:ln>
              <a:noFill/>
            </a:ln>
            <a:effectLst>
              <a:outerShdw blurRad="387350" dist="38100" dir="8100000" sx="107000" sy="107000" algn="tr" rotWithShape="0">
                <a:srgbClr val="000000">
                  <a:alpha val="498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26"/>
            <p:cNvSpPr/>
            <p:nvPr/>
          </p:nvSpPr>
          <p:spPr>
            <a:xfrm>
              <a:off x="7982425" y="3884047"/>
              <a:ext cx="451800" cy="499800"/>
            </a:xfrm>
            <a:prstGeom prst="roundRect">
              <a:avLst>
                <a:gd name="adj" fmla="val 10240"/>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26"/>
            <p:cNvSpPr/>
            <p:nvPr/>
          </p:nvSpPr>
          <p:spPr>
            <a:xfrm>
              <a:off x="8408132" y="4081081"/>
              <a:ext cx="51600" cy="51600"/>
            </a:xfrm>
            <a:prstGeom prst="flowChartDelay">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26"/>
            <p:cNvSpPr/>
            <p:nvPr/>
          </p:nvSpPr>
          <p:spPr>
            <a:xfrm>
              <a:off x="7982421" y="3863888"/>
              <a:ext cx="451800" cy="513900"/>
            </a:xfrm>
            <a:prstGeom prst="roundRect">
              <a:avLst>
                <a:gd name="adj" fmla="val 10240"/>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28" name="Google Shape;428;p26" descr="offset_comp_342327_edited.jpg"/>
          <p:cNvPicPr preferRelativeResize="0"/>
          <p:nvPr/>
        </p:nvPicPr>
        <p:blipFill rotWithShape="1">
          <a:blip r:embed="rId3">
            <a:alphaModFix/>
          </a:blip>
          <a:srcRect l="49668" t="55915" r="37351" b="27092"/>
          <a:stretch/>
        </p:blipFill>
        <p:spPr>
          <a:xfrm>
            <a:off x="8127235" y="3586562"/>
            <a:ext cx="379200" cy="429900"/>
          </a:xfrm>
          <a:prstGeom prst="roundRect">
            <a:avLst>
              <a:gd name="adj" fmla="val 7794"/>
            </a:avLst>
          </a:prstGeom>
          <a:noFill/>
          <a:ln w="9525" cap="flat" cmpd="sng">
            <a:solidFill>
              <a:srgbClr val="FFFFFF"/>
            </a:solidFill>
            <a:prstDash val="solid"/>
            <a:round/>
            <a:headEnd type="none" w="sm" len="sm"/>
            <a:tailEnd type="none" w="sm" len="sm"/>
          </a:ln>
        </p:spPr>
      </p:pic>
      <p:sp>
        <p:nvSpPr>
          <p:cNvPr id="2" name="Google Shape;234;p18">
            <a:extLst>
              <a:ext uri="{FF2B5EF4-FFF2-40B4-BE49-F238E27FC236}">
                <a16:creationId xmlns:a16="http://schemas.microsoft.com/office/drawing/2014/main" id="{62756841-6209-515E-34D5-E0C636A3589B}"/>
              </a:ext>
            </a:extLst>
          </p:cNvPr>
          <p:cNvSpPr txBox="1">
            <a:spLocks/>
          </p:cNvSpPr>
          <p:nvPr/>
        </p:nvSpPr>
        <p:spPr>
          <a:xfrm>
            <a:off x="1124747" y="439205"/>
            <a:ext cx="7421881" cy="487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1pPr>
            <a:lvl2pPr marR="0" lvl="1"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2pPr>
            <a:lvl3pPr marR="0" lvl="2"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3pPr>
            <a:lvl4pPr marR="0" lvl="3"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4pPr>
            <a:lvl5pPr marR="0" lvl="4"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5pPr>
            <a:lvl6pPr marR="0" lvl="5"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6pPr>
            <a:lvl7pPr marR="0" lvl="6"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7pPr>
            <a:lvl8pPr marR="0" lvl="7"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8pPr>
            <a:lvl9pPr marR="0" lvl="8"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9pPr>
          </a:lstStyle>
          <a:p>
            <a:pPr algn="l"/>
            <a:r>
              <a:rPr lang="en-US" sz="3600" b="1" i="0" dirty="0">
                <a:solidFill>
                  <a:schemeClr val="bg1"/>
                </a:solidFill>
                <a:effectLst/>
                <a:latin typeface="Roboto" panose="02000000000000000000" pitchFamily="2" charset="0"/>
              </a:rPr>
              <a:t> Perform </a:t>
            </a:r>
            <a:r>
              <a:rPr lang="en-US" sz="3600" b="1" i="0" dirty="0">
                <a:solidFill>
                  <a:schemeClr val="bg1"/>
                </a:solidFill>
                <a:effectLst/>
                <a:latin typeface="Söhne"/>
              </a:rPr>
              <a:t>TCP SYN Scan </a:t>
            </a:r>
            <a:r>
              <a:rPr lang="en-US" sz="3600" b="1" i="0" dirty="0">
                <a:solidFill>
                  <a:schemeClr val="bg1"/>
                </a:solidFill>
                <a:effectLst/>
                <a:latin typeface="Roboto" panose="02000000000000000000" pitchFamily="2" charset="0"/>
              </a:rPr>
              <a:t>with </a:t>
            </a:r>
            <a:r>
              <a:rPr lang="en-US" sz="3600" b="1" dirty="0">
                <a:solidFill>
                  <a:schemeClr val="bg1"/>
                </a:solidFill>
                <a:latin typeface="Roboto" panose="02000000000000000000" pitchFamily="2" charset="0"/>
              </a:rPr>
              <a:t>N</a:t>
            </a:r>
            <a:r>
              <a:rPr lang="en-US" sz="3600" b="1" i="0" dirty="0">
                <a:solidFill>
                  <a:schemeClr val="bg1"/>
                </a:solidFill>
                <a:effectLst/>
                <a:latin typeface="Roboto" panose="02000000000000000000" pitchFamily="2" charset="0"/>
              </a:rPr>
              <a:t>map in Kali Linux</a:t>
            </a:r>
          </a:p>
        </p:txBody>
      </p:sp>
      <p:pic>
        <p:nvPicPr>
          <p:cNvPr id="5" name="Picture 4">
            <a:extLst>
              <a:ext uri="{FF2B5EF4-FFF2-40B4-BE49-F238E27FC236}">
                <a16:creationId xmlns:a16="http://schemas.microsoft.com/office/drawing/2014/main" id="{D208A393-CC66-324B-D6DD-03678F599B94}"/>
              </a:ext>
            </a:extLst>
          </p:cNvPr>
          <p:cNvPicPr>
            <a:picLocks noChangeAspect="1"/>
          </p:cNvPicPr>
          <p:nvPr/>
        </p:nvPicPr>
        <p:blipFill>
          <a:blip r:embed="rId4"/>
          <a:stretch>
            <a:fillRect/>
          </a:stretch>
        </p:blipFill>
        <p:spPr>
          <a:xfrm>
            <a:off x="1698455" y="1862413"/>
            <a:ext cx="7445545" cy="3281087"/>
          </a:xfrm>
          <a:prstGeom prst="rect">
            <a:avLst/>
          </a:prstGeom>
        </p:spPr>
      </p:pic>
    </p:spTree>
    <p:extLst>
      <p:ext uri="{BB962C8B-B14F-4D97-AF65-F5344CB8AC3E}">
        <p14:creationId xmlns:p14="http://schemas.microsoft.com/office/powerpoint/2010/main" val="24789447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grpSp>
        <p:nvGrpSpPr>
          <p:cNvPr id="413" name="Google Shape;413;p26"/>
          <p:cNvGrpSpPr/>
          <p:nvPr/>
        </p:nvGrpSpPr>
        <p:grpSpPr>
          <a:xfrm>
            <a:off x="7564836" y="3561758"/>
            <a:ext cx="478081" cy="462776"/>
            <a:chOff x="7384385" y="3857442"/>
            <a:chExt cx="523637" cy="506874"/>
          </a:xfrm>
        </p:grpSpPr>
        <p:sp>
          <p:nvSpPr>
            <p:cNvPr id="414" name="Google Shape;414;p26"/>
            <p:cNvSpPr/>
            <p:nvPr/>
          </p:nvSpPr>
          <p:spPr>
            <a:xfrm>
              <a:off x="7384385" y="3865416"/>
              <a:ext cx="498900" cy="498900"/>
            </a:xfrm>
            <a:prstGeom prst="ellipse">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5" name="Google Shape;415;p26"/>
            <p:cNvGrpSpPr/>
            <p:nvPr/>
          </p:nvGrpSpPr>
          <p:grpSpPr>
            <a:xfrm>
              <a:off x="7384385" y="3857442"/>
              <a:ext cx="523637" cy="498900"/>
              <a:chOff x="7384385" y="3857442"/>
              <a:chExt cx="523637" cy="498900"/>
            </a:xfrm>
          </p:grpSpPr>
          <p:sp>
            <p:nvSpPr>
              <p:cNvPr id="416" name="Google Shape;416;p26"/>
              <p:cNvSpPr/>
              <p:nvPr/>
            </p:nvSpPr>
            <p:spPr>
              <a:xfrm>
                <a:off x="7384385" y="3857442"/>
                <a:ext cx="498900" cy="498900"/>
              </a:xfrm>
              <a:prstGeom prst="ellipse">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26"/>
              <p:cNvSpPr/>
              <p:nvPr/>
            </p:nvSpPr>
            <p:spPr>
              <a:xfrm>
                <a:off x="7856422" y="4081138"/>
                <a:ext cx="51600" cy="51600"/>
              </a:xfrm>
              <a:prstGeom prst="flowChartDelay">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9" name="Google Shape;419;p26"/>
          <p:cNvGrpSpPr/>
          <p:nvPr/>
        </p:nvGrpSpPr>
        <p:grpSpPr>
          <a:xfrm>
            <a:off x="8110843" y="3443361"/>
            <a:ext cx="435785" cy="692277"/>
            <a:chOff x="7982421" y="3727763"/>
            <a:chExt cx="477311" cy="758244"/>
          </a:xfrm>
        </p:grpSpPr>
        <p:sp>
          <p:nvSpPr>
            <p:cNvPr id="420" name="Google Shape;420;p26"/>
            <p:cNvSpPr/>
            <p:nvPr/>
          </p:nvSpPr>
          <p:spPr>
            <a:xfrm>
              <a:off x="8054507" y="3728825"/>
              <a:ext cx="316500" cy="756600"/>
            </a:xfrm>
            <a:prstGeom prst="roundRect">
              <a:avLst>
                <a:gd name="adj" fmla="val 15418"/>
              </a:avLst>
            </a:prstGeom>
            <a:solidFill>
              <a:srgbClr val="1B212C"/>
            </a:solidFill>
            <a:ln>
              <a:noFill/>
            </a:ln>
            <a:effectLst>
              <a:outerShdw blurRad="387350" dist="38100" dir="8100000" sx="107000" sy="107000" algn="tr" rotWithShape="0">
                <a:srgbClr val="000000">
                  <a:alpha val="498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26"/>
            <p:cNvSpPr/>
            <p:nvPr/>
          </p:nvSpPr>
          <p:spPr>
            <a:xfrm rot="10800000">
              <a:off x="8054264" y="4233407"/>
              <a:ext cx="316500" cy="252600"/>
            </a:xfrm>
            <a:prstGeom prst="round2SameRect">
              <a:avLst>
                <a:gd name="adj1" fmla="val 16667"/>
                <a:gd name="adj2" fmla="val 0"/>
              </a:avLst>
            </a:prstGeom>
            <a:solidFill>
              <a:srgbClr val="E7E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26"/>
            <p:cNvSpPr/>
            <p:nvPr/>
          </p:nvSpPr>
          <p:spPr>
            <a:xfrm rot="5400000">
              <a:off x="8085300" y="4276650"/>
              <a:ext cx="140700" cy="201900"/>
            </a:xfrm>
            <a:prstGeom prst="triangle">
              <a:avLst>
                <a:gd name="adj" fmla="val 27359"/>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26"/>
            <p:cNvSpPr/>
            <p:nvPr/>
          </p:nvSpPr>
          <p:spPr>
            <a:xfrm>
              <a:off x="8054261" y="3727763"/>
              <a:ext cx="316500" cy="252600"/>
            </a:xfrm>
            <a:prstGeom prst="round2SameRect">
              <a:avLst>
                <a:gd name="adj1" fmla="val 16667"/>
                <a:gd name="adj2" fmla="val 0"/>
              </a:avLst>
            </a:prstGeom>
            <a:solidFill>
              <a:srgbClr val="E7E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26"/>
            <p:cNvSpPr/>
            <p:nvPr/>
          </p:nvSpPr>
          <p:spPr>
            <a:xfrm>
              <a:off x="7991115" y="3866003"/>
              <a:ext cx="434400" cy="486900"/>
            </a:xfrm>
            <a:prstGeom prst="roundRect">
              <a:avLst>
                <a:gd name="adj" fmla="val 12273"/>
              </a:avLst>
            </a:prstGeom>
            <a:solidFill>
              <a:srgbClr val="1B212C"/>
            </a:solidFill>
            <a:ln>
              <a:noFill/>
            </a:ln>
            <a:effectLst>
              <a:outerShdw blurRad="387350" dist="38100" dir="8100000" sx="107000" sy="107000" algn="tr" rotWithShape="0">
                <a:srgbClr val="000000">
                  <a:alpha val="498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26"/>
            <p:cNvSpPr/>
            <p:nvPr/>
          </p:nvSpPr>
          <p:spPr>
            <a:xfrm>
              <a:off x="7982425" y="3884047"/>
              <a:ext cx="451800" cy="499800"/>
            </a:xfrm>
            <a:prstGeom prst="roundRect">
              <a:avLst>
                <a:gd name="adj" fmla="val 10240"/>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26"/>
            <p:cNvSpPr/>
            <p:nvPr/>
          </p:nvSpPr>
          <p:spPr>
            <a:xfrm>
              <a:off x="8408132" y="4081081"/>
              <a:ext cx="51600" cy="51600"/>
            </a:xfrm>
            <a:prstGeom prst="flowChartDelay">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26"/>
            <p:cNvSpPr/>
            <p:nvPr/>
          </p:nvSpPr>
          <p:spPr>
            <a:xfrm>
              <a:off x="7982421" y="3863888"/>
              <a:ext cx="451800" cy="513900"/>
            </a:xfrm>
            <a:prstGeom prst="roundRect">
              <a:avLst>
                <a:gd name="adj" fmla="val 10240"/>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28" name="Google Shape;428;p26" descr="offset_comp_342327_edited.jpg"/>
          <p:cNvPicPr preferRelativeResize="0"/>
          <p:nvPr/>
        </p:nvPicPr>
        <p:blipFill rotWithShape="1">
          <a:blip r:embed="rId3">
            <a:alphaModFix/>
          </a:blip>
          <a:srcRect l="49668" t="55915" r="37351" b="27092"/>
          <a:stretch/>
        </p:blipFill>
        <p:spPr>
          <a:xfrm>
            <a:off x="8127235" y="3586562"/>
            <a:ext cx="379200" cy="429900"/>
          </a:xfrm>
          <a:prstGeom prst="roundRect">
            <a:avLst>
              <a:gd name="adj" fmla="val 7794"/>
            </a:avLst>
          </a:prstGeom>
          <a:noFill/>
          <a:ln w="9525" cap="flat" cmpd="sng">
            <a:solidFill>
              <a:srgbClr val="FFFFFF"/>
            </a:solidFill>
            <a:prstDash val="solid"/>
            <a:round/>
            <a:headEnd type="none" w="sm" len="sm"/>
            <a:tailEnd type="none" w="sm" len="sm"/>
          </a:ln>
        </p:spPr>
      </p:pic>
      <p:sp>
        <p:nvSpPr>
          <p:cNvPr id="2" name="Google Shape;234;p18">
            <a:extLst>
              <a:ext uri="{FF2B5EF4-FFF2-40B4-BE49-F238E27FC236}">
                <a16:creationId xmlns:a16="http://schemas.microsoft.com/office/drawing/2014/main" id="{62756841-6209-515E-34D5-E0C636A3589B}"/>
              </a:ext>
            </a:extLst>
          </p:cNvPr>
          <p:cNvSpPr txBox="1">
            <a:spLocks/>
          </p:cNvSpPr>
          <p:nvPr/>
        </p:nvSpPr>
        <p:spPr>
          <a:xfrm>
            <a:off x="1124747" y="439205"/>
            <a:ext cx="7421881" cy="487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1pPr>
            <a:lvl2pPr marR="0" lvl="1"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2pPr>
            <a:lvl3pPr marR="0" lvl="2"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3pPr>
            <a:lvl4pPr marR="0" lvl="3"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4pPr>
            <a:lvl5pPr marR="0" lvl="4"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5pPr>
            <a:lvl6pPr marR="0" lvl="5"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6pPr>
            <a:lvl7pPr marR="0" lvl="6"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7pPr>
            <a:lvl8pPr marR="0" lvl="7"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8pPr>
            <a:lvl9pPr marR="0" lvl="8"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9pPr>
          </a:lstStyle>
          <a:p>
            <a:pPr algn="l"/>
            <a:r>
              <a:rPr lang="en-US" sz="3600" b="1" i="0" dirty="0">
                <a:solidFill>
                  <a:schemeClr val="bg1"/>
                </a:solidFill>
                <a:effectLst/>
                <a:latin typeface="Roboto" panose="02000000000000000000" pitchFamily="2" charset="0"/>
              </a:rPr>
              <a:t> Perform </a:t>
            </a:r>
            <a:r>
              <a:rPr lang="en-US" sz="3600" b="1" i="0" dirty="0">
                <a:solidFill>
                  <a:schemeClr val="bg1"/>
                </a:solidFill>
                <a:effectLst/>
                <a:latin typeface="Söhne"/>
              </a:rPr>
              <a:t>TCP SYN Scan </a:t>
            </a:r>
            <a:r>
              <a:rPr lang="en-US" sz="3600" b="1" i="0" dirty="0">
                <a:solidFill>
                  <a:schemeClr val="bg1"/>
                </a:solidFill>
                <a:effectLst/>
                <a:latin typeface="Roboto" panose="02000000000000000000" pitchFamily="2" charset="0"/>
              </a:rPr>
              <a:t>with </a:t>
            </a:r>
            <a:r>
              <a:rPr lang="en-US" sz="3600" b="1" dirty="0">
                <a:solidFill>
                  <a:schemeClr val="bg1"/>
                </a:solidFill>
                <a:latin typeface="Roboto" panose="02000000000000000000" pitchFamily="2" charset="0"/>
              </a:rPr>
              <a:t>N</a:t>
            </a:r>
            <a:r>
              <a:rPr lang="en-US" sz="3600" b="1" i="0" dirty="0">
                <a:solidFill>
                  <a:schemeClr val="bg1"/>
                </a:solidFill>
                <a:effectLst/>
                <a:latin typeface="Roboto" panose="02000000000000000000" pitchFamily="2" charset="0"/>
              </a:rPr>
              <a:t>map in Kali Linux</a:t>
            </a:r>
          </a:p>
        </p:txBody>
      </p:sp>
      <p:pic>
        <p:nvPicPr>
          <p:cNvPr id="4" name="Picture 3">
            <a:extLst>
              <a:ext uri="{FF2B5EF4-FFF2-40B4-BE49-F238E27FC236}">
                <a16:creationId xmlns:a16="http://schemas.microsoft.com/office/drawing/2014/main" id="{3EE89F22-E697-138A-B6D3-8AD28BD15423}"/>
              </a:ext>
            </a:extLst>
          </p:cNvPr>
          <p:cNvPicPr>
            <a:picLocks noChangeAspect="1"/>
          </p:cNvPicPr>
          <p:nvPr/>
        </p:nvPicPr>
        <p:blipFill>
          <a:blip r:embed="rId4"/>
          <a:stretch>
            <a:fillRect/>
          </a:stretch>
        </p:blipFill>
        <p:spPr>
          <a:xfrm>
            <a:off x="841915" y="1762803"/>
            <a:ext cx="7181088" cy="2941492"/>
          </a:xfrm>
          <a:prstGeom prst="rect">
            <a:avLst/>
          </a:prstGeom>
        </p:spPr>
      </p:pic>
    </p:spTree>
    <p:extLst>
      <p:ext uri="{BB962C8B-B14F-4D97-AF65-F5344CB8AC3E}">
        <p14:creationId xmlns:p14="http://schemas.microsoft.com/office/powerpoint/2010/main" val="42212812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grpSp>
        <p:nvGrpSpPr>
          <p:cNvPr id="413" name="Google Shape;413;p26"/>
          <p:cNvGrpSpPr/>
          <p:nvPr/>
        </p:nvGrpSpPr>
        <p:grpSpPr>
          <a:xfrm>
            <a:off x="7564836" y="3561758"/>
            <a:ext cx="478081" cy="462776"/>
            <a:chOff x="7384385" y="3857442"/>
            <a:chExt cx="523637" cy="506874"/>
          </a:xfrm>
        </p:grpSpPr>
        <p:sp>
          <p:nvSpPr>
            <p:cNvPr id="414" name="Google Shape;414;p26"/>
            <p:cNvSpPr/>
            <p:nvPr/>
          </p:nvSpPr>
          <p:spPr>
            <a:xfrm>
              <a:off x="7384385" y="3865416"/>
              <a:ext cx="498900" cy="498900"/>
            </a:xfrm>
            <a:prstGeom prst="ellipse">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5" name="Google Shape;415;p26"/>
            <p:cNvGrpSpPr/>
            <p:nvPr/>
          </p:nvGrpSpPr>
          <p:grpSpPr>
            <a:xfrm>
              <a:off x="7384385" y="3857442"/>
              <a:ext cx="523637" cy="498900"/>
              <a:chOff x="7384385" y="3857442"/>
              <a:chExt cx="523637" cy="498900"/>
            </a:xfrm>
          </p:grpSpPr>
          <p:sp>
            <p:nvSpPr>
              <p:cNvPr id="416" name="Google Shape;416;p26"/>
              <p:cNvSpPr/>
              <p:nvPr/>
            </p:nvSpPr>
            <p:spPr>
              <a:xfrm>
                <a:off x="7384385" y="3857442"/>
                <a:ext cx="498900" cy="498900"/>
              </a:xfrm>
              <a:prstGeom prst="ellipse">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26"/>
              <p:cNvSpPr/>
              <p:nvPr/>
            </p:nvSpPr>
            <p:spPr>
              <a:xfrm>
                <a:off x="7856422" y="4081138"/>
                <a:ext cx="51600" cy="51600"/>
              </a:xfrm>
              <a:prstGeom prst="flowChartDelay">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9" name="Google Shape;419;p26"/>
          <p:cNvGrpSpPr/>
          <p:nvPr/>
        </p:nvGrpSpPr>
        <p:grpSpPr>
          <a:xfrm>
            <a:off x="8110843" y="3443361"/>
            <a:ext cx="435785" cy="692277"/>
            <a:chOff x="7982421" y="3727763"/>
            <a:chExt cx="477311" cy="758244"/>
          </a:xfrm>
        </p:grpSpPr>
        <p:sp>
          <p:nvSpPr>
            <p:cNvPr id="420" name="Google Shape;420;p26"/>
            <p:cNvSpPr/>
            <p:nvPr/>
          </p:nvSpPr>
          <p:spPr>
            <a:xfrm>
              <a:off x="8054507" y="3728825"/>
              <a:ext cx="316500" cy="756600"/>
            </a:xfrm>
            <a:prstGeom prst="roundRect">
              <a:avLst>
                <a:gd name="adj" fmla="val 15418"/>
              </a:avLst>
            </a:prstGeom>
            <a:solidFill>
              <a:srgbClr val="1B212C"/>
            </a:solidFill>
            <a:ln>
              <a:noFill/>
            </a:ln>
            <a:effectLst>
              <a:outerShdw blurRad="387350" dist="38100" dir="8100000" sx="107000" sy="107000" algn="tr" rotWithShape="0">
                <a:srgbClr val="000000">
                  <a:alpha val="498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26"/>
            <p:cNvSpPr/>
            <p:nvPr/>
          </p:nvSpPr>
          <p:spPr>
            <a:xfrm rot="10800000">
              <a:off x="8054264" y="4233407"/>
              <a:ext cx="316500" cy="252600"/>
            </a:xfrm>
            <a:prstGeom prst="round2SameRect">
              <a:avLst>
                <a:gd name="adj1" fmla="val 16667"/>
                <a:gd name="adj2" fmla="val 0"/>
              </a:avLst>
            </a:prstGeom>
            <a:solidFill>
              <a:srgbClr val="E7E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26"/>
            <p:cNvSpPr/>
            <p:nvPr/>
          </p:nvSpPr>
          <p:spPr>
            <a:xfrm rot="5400000">
              <a:off x="8085300" y="4276650"/>
              <a:ext cx="140700" cy="201900"/>
            </a:xfrm>
            <a:prstGeom prst="triangle">
              <a:avLst>
                <a:gd name="adj" fmla="val 27359"/>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26"/>
            <p:cNvSpPr/>
            <p:nvPr/>
          </p:nvSpPr>
          <p:spPr>
            <a:xfrm>
              <a:off x="8054261" y="3727763"/>
              <a:ext cx="316500" cy="252600"/>
            </a:xfrm>
            <a:prstGeom prst="round2SameRect">
              <a:avLst>
                <a:gd name="adj1" fmla="val 16667"/>
                <a:gd name="adj2" fmla="val 0"/>
              </a:avLst>
            </a:prstGeom>
            <a:solidFill>
              <a:srgbClr val="E7E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26"/>
            <p:cNvSpPr/>
            <p:nvPr/>
          </p:nvSpPr>
          <p:spPr>
            <a:xfrm>
              <a:off x="7991115" y="3866003"/>
              <a:ext cx="434400" cy="486900"/>
            </a:xfrm>
            <a:prstGeom prst="roundRect">
              <a:avLst>
                <a:gd name="adj" fmla="val 12273"/>
              </a:avLst>
            </a:prstGeom>
            <a:solidFill>
              <a:srgbClr val="1B212C"/>
            </a:solidFill>
            <a:ln>
              <a:noFill/>
            </a:ln>
            <a:effectLst>
              <a:outerShdw blurRad="387350" dist="38100" dir="8100000" sx="107000" sy="107000" algn="tr" rotWithShape="0">
                <a:srgbClr val="000000">
                  <a:alpha val="498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26"/>
            <p:cNvSpPr/>
            <p:nvPr/>
          </p:nvSpPr>
          <p:spPr>
            <a:xfrm>
              <a:off x="7982425" y="3884047"/>
              <a:ext cx="451800" cy="499800"/>
            </a:xfrm>
            <a:prstGeom prst="roundRect">
              <a:avLst>
                <a:gd name="adj" fmla="val 10240"/>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26"/>
            <p:cNvSpPr/>
            <p:nvPr/>
          </p:nvSpPr>
          <p:spPr>
            <a:xfrm>
              <a:off x="8408132" y="4081081"/>
              <a:ext cx="51600" cy="51600"/>
            </a:xfrm>
            <a:prstGeom prst="flowChartDelay">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26"/>
            <p:cNvSpPr/>
            <p:nvPr/>
          </p:nvSpPr>
          <p:spPr>
            <a:xfrm>
              <a:off x="7982421" y="3863888"/>
              <a:ext cx="451800" cy="513900"/>
            </a:xfrm>
            <a:prstGeom prst="roundRect">
              <a:avLst>
                <a:gd name="adj" fmla="val 10240"/>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28" name="Google Shape;428;p26" descr="offset_comp_342327_edited.jpg"/>
          <p:cNvPicPr preferRelativeResize="0"/>
          <p:nvPr/>
        </p:nvPicPr>
        <p:blipFill rotWithShape="1">
          <a:blip r:embed="rId3">
            <a:alphaModFix/>
          </a:blip>
          <a:srcRect l="49668" t="55915" r="37351" b="27092"/>
          <a:stretch/>
        </p:blipFill>
        <p:spPr>
          <a:xfrm>
            <a:off x="8127235" y="3586562"/>
            <a:ext cx="379200" cy="429900"/>
          </a:xfrm>
          <a:prstGeom prst="roundRect">
            <a:avLst>
              <a:gd name="adj" fmla="val 7794"/>
            </a:avLst>
          </a:prstGeom>
          <a:noFill/>
          <a:ln w="9525" cap="flat" cmpd="sng">
            <a:solidFill>
              <a:srgbClr val="FFFFFF"/>
            </a:solidFill>
            <a:prstDash val="solid"/>
            <a:round/>
            <a:headEnd type="none" w="sm" len="sm"/>
            <a:tailEnd type="none" w="sm" len="sm"/>
          </a:ln>
        </p:spPr>
      </p:pic>
      <p:sp>
        <p:nvSpPr>
          <p:cNvPr id="2" name="Google Shape;234;p18">
            <a:extLst>
              <a:ext uri="{FF2B5EF4-FFF2-40B4-BE49-F238E27FC236}">
                <a16:creationId xmlns:a16="http://schemas.microsoft.com/office/drawing/2014/main" id="{62756841-6209-515E-34D5-E0C636A3589B}"/>
              </a:ext>
            </a:extLst>
          </p:cNvPr>
          <p:cNvSpPr txBox="1">
            <a:spLocks/>
          </p:cNvSpPr>
          <p:nvPr/>
        </p:nvSpPr>
        <p:spPr>
          <a:xfrm>
            <a:off x="1124747" y="439205"/>
            <a:ext cx="7421881" cy="487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1pPr>
            <a:lvl2pPr marR="0" lvl="1"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2pPr>
            <a:lvl3pPr marR="0" lvl="2"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3pPr>
            <a:lvl4pPr marR="0" lvl="3"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4pPr>
            <a:lvl5pPr marR="0" lvl="4"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5pPr>
            <a:lvl6pPr marR="0" lvl="5"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6pPr>
            <a:lvl7pPr marR="0" lvl="6"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7pPr>
            <a:lvl8pPr marR="0" lvl="7"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8pPr>
            <a:lvl9pPr marR="0" lvl="8"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9pPr>
          </a:lstStyle>
          <a:p>
            <a:pPr algn="l"/>
            <a:r>
              <a:rPr lang="en-US" sz="3600" b="1" i="0" dirty="0">
                <a:solidFill>
                  <a:schemeClr val="bg1"/>
                </a:solidFill>
                <a:effectLst/>
                <a:latin typeface="Roboto" panose="02000000000000000000" pitchFamily="2" charset="0"/>
              </a:rPr>
              <a:t> Perform </a:t>
            </a:r>
            <a:r>
              <a:rPr lang="en-US" sz="3600" b="1" i="0" dirty="0">
                <a:solidFill>
                  <a:schemeClr val="bg1"/>
                </a:solidFill>
                <a:effectLst/>
                <a:latin typeface="Söhne"/>
              </a:rPr>
              <a:t>TCP SYN Scan </a:t>
            </a:r>
            <a:r>
              <a:rPr lang="en-US" sz="3600" b="1" i="0" dirty="0">
                <a:solidFill>
                  <a:schemeClr val="bg1"/>
                </a:solidFill>
                <a:effectLst/>
                <a:latin typeface="Roboto" panose="02000000000000000000" pitchFamily="2" charset="0"/>
              </a:rPr>
              <a:t>with </a:t>
            </a:r>
            <a:r>
              <a:rPr lang="en-US" sz="3600" b="1" dirty="0">
                <a:solidFill>
                  <a:schemeClr val="bg1"/>
                </a:solidFill>
                <a:latin typeface="Roboto" panose="02000000000000000000" pitchFamily="2" charset="0"/>
              </a:rPr>
              <a:t>N</a:t>
            </a:r>
            <a:r>
              <a:rPr lang="en-US" sz="3600" b="1" i="0" dirty="0">
                <a:solidFill>
                  <a:schemeClr val="bg1"/>
                </a:solidFill>
                <a:effectLst/>
                <a:latin typeface="Roboto" panose="02000000000000000000" pitchFamily="2" charset="0"/>
              </a:rPr>
              <a:t>map in Kali Linux</a:t>
            </a:r>
          </a:p>
        </p:txBody>
      </p:sp>
      <p:pic>
        <p:nvPicPr>
          <p:cNvPr id="5" name="Picture 4">
            <a:extLst>
              <a:ext uri="{FF2B5EF4-FFF2-40B4-BE49-F238E27FC236}">
                <a16:creationId xmlns:a16="http://schemas.microsoft.com/office/drawing/2014/main" id="{77AC7825-C71E-3563-7161-8F90A7A69B22}"/>
              </a:ext>
            </a:extLst>
          </p:cNvPr>
          <p:cNvPicPr>
            <a:picLocks noChangeAspect="1"/>
          </p:cNvPicPr>
          <p:nvPr/>
        </p:nvPicPr>
        <p:blipFill>
          <a:blip r:embed="rId4"/>
          <a:stretch>
            <a:fillRect/>
          </a:stretch>
        </p:blipFill>
        <p:spPr>
          <a:xfrm>
            <a:off x="940680" y="1712678"/>
            <a:ext cx="6851904" cy="2991617"/>
          </a:xfrm>
          <a:prstGeom prst="rect">
            <a:avLst/>
          </a:prstGeom>
        </p:spPr>
      </p:pic>
    </p:spTree>
    <p:extLst>
      <p:ext uri="{BB962C8B-B14F-4D97-AF65-F5344CB8AC3E}">
        <p14:creationId xmlns:p14="http://schemas.microsoft.com/office/powerpoint/2010/main" val="5463356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grpSp>
        <p:nvGrpSpPr>
          <p:cNvPr id="413" name="Google Shape;413;p26"/>
          <p:cNvGrpSpPr/>
          <p:nvPr/>
        </p:nvGrpSpPr>
        <p:grpSpPr>
          <a:xfrm>
            <a:off x="7564836" y="3561758"/>
            <a:ext cx="478081" cy="462776"/>
            <a:chOff x="7384385" y="3857442"/>
            <a:chExt cx="523637" cy="506874"/>
          </a:xfrm>
        </p:grpSpPr>
        <p:sp>
          <p:nvSpPr>
            <p:cNvPr id="414" name="Google Shape;414;p26"/>
            <p:cNvSpPr/>
            <p:nvPr/>
          </p:nvSpPr>
          <p:spPr>
            <a:xfrm>
              <a:off x="7384385" y="3865416"/>
              <a:ext cx="498900" cy="498900"/>
            </a:xfrm>
            <a:prstGeom prst="ellipse">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5" name="Google Shape;415;p26"/>
            <p:cNvGrpSpPr/>
            <p:nvPr/>
          </p:nvGrpSpPr>
          <p:grpSpPr>
            <a:xfrm>
              <a:off x="7384385" y="3857442"/>
              <a:ext cx="523637" cy="498900"/>
              <a:chOff x="7384385" y="3857442"/>
              <a:chExt cx="523637" cy="498900"/>
            </a:xfrm>
          </p:grpSpPr>
          <p:sp>
            <p:nvSpPr>
              <p:cNvPr id="416" name="Google Shape;416;p26"/>
              <p:cNvSpPr/>
              <p:nvPr/>
            </p:nvSpPr>
            <p:spPr>
              <a:xfrm>
                <a:off x="7384385" y="3857442"/>
                <a:ext cx="498900" cy="498900"/>
              </a:xfrm>
              <a:prstGeom prst="ellipse">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26"/>
              <p:cNvSpPr/>
              <p:nvPr/>
            </p:nvSpPr>
            <p:spPr>
              <a:xfrm>
                <a:off x="7856422" y="4081138"/>
                <a:ext cx="51600" cy="51600"/>
              </a:xfrm>
              <a:prstGeom prst="flowChartDelay">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9" name="Google Shape;419;p26"/>
          <p:cNvGrpSpPr/>
          <p:nvPr/>
        </p:nvGrpSpPr>
        <p:grpSpPr>
          <a:xfrm>
            <a:off x="8110843" y="3443361"/>
            <a:ext cx="435785" cy="692277"/>
            <a:chOff x="7982421" y="3727763"/>
            <a:chExt cx="477311" cy="758244"/>
          </a:xfrm>
        </p:grpSpPr>
        <p:sp>
          <p:nvSpPr>
            <p:cNvPr id="420" name="Google Shape;420;p26"/>
            <p:cNvSpPr/>
            <p:nvPr/>
          </p:nvSpPr>
          <p:spPr>
            <a:xfrm>
              <a:off x="8054507" y="3728825"/>
              <a:ext cx="316500" cy="756600"/>
            </a:xfrm>
            <a:prstGeom prst="roundRect">
              <a:avLst>
                <a:gd name="adj" fmla="val 15418"/>
              </a:avLst>
            </a:prstGeom>
            <a:solidFill>
              <a:srgbClr val="1B212C"/>
            </a:solidFill>
            <a:ln>
              <a:noFill/>
            </a:ln>
            <a:effectLst>
              <a:outerShdw blurRad="387350" dist="38100" dir="8100000" sx="107000" sy="107000" algn="tr" rotWithShape="0">
                <a:srgbClr val="000000">
                  <a:alpha val="498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26"/>
            <p:cNvSpPr/>
            <p:nvPr/>
          </p:nvSpPr>
          <p:spPr>
            <a:xfrm rot="10800000">
              <a:off x="8054264" y="4233407"/>
              <a:ext cx="316500" cy="252600"/>
            </a:xfrm>
            <a:prstGeom prst="round2SameRect">
              <a:avLst>
                <a:gd name="adj1" fmla="val 16667"/>
                <a:gd name="adj2" fmla="val 0"/>
              </a:avLst>
            </a:prstGeom>
            <a:solidFill>
              <a:srgbClr val="E7E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26"/>
            <p:cNvSpPr/>
            <p:nvPr/>
          </p:nvSpPr>
          <p:spPr>
            <a:xfrm rot="5400000">
              <a:off x="8085300" y="4276650"/>
              <a:ext cx="140700" cy="201900"/>
            </a:xfrm>
            <a:prstGeom prst="triangle">
              <a:avLst>
                <a:gd name="adj" fmla="val 27359"/>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26"/>
            <p:cNvSpPr/>
            <p:nvPr/>
          </p:nvSpPr>
          <p:spPr>
            <a:xfrm>
              <a:off x="8054261" y="3727763"/>
              <a:ext cx="316500" cy="252600"/>
            </a:xfrm>
            <a:prstGeom prst="round2SameRect">
              <a:avLst>
                <a:gd name="adj1" fmla="val 16667"/>
                <a:gd name="adj2" fmla="val 0"/>
              </a:avLst>
            </a:prstGeom>
            <a:solidFill>
              <a:srgbClr val="E7E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26"/>
            <p:cNvSpPr/>
            <p:nvPr/>
          </p:nvSpPr>
          <p:spPr>
            <a:xfrm>
              <a:off x="7991115" y="3866003"/>
              <a:ext cx="434400" cy="486900"/>
            </a:xfrm>
            <a:prstGeom prst="roundRect">
              <a:avLst>
                <a:gd name="adj" fmla="val 12273"/>
              </a:avLst>
            </a:prstGeom>
            <a:solidFill>
              <a:srgbClr val="1B212C"/>
            </a:solidFill>
            <a:ln>
              <a:noFill/>
            </a:ln>
            <a:effectLst>
              <a:outerShdw blurRad="387350" dist="38100" dir="8100000" sx="107000" sy="107000" algn="tr" rotWithShape="0">
                <a:srgbClr val="000000">
                  <a:alpha val="498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26"/>
            <p:cNvSpPr/>
            <p:nvPr/>
          </p:nvSpPr>
          <p:spPr>
            <a:xfrm>
              <a:off x="7982425" y="3884047"/>
              <a:ext cx="451800" cy="499800"/>
            </a:xfrm>
            <a:prstGeom prst="roundRect">
              <a:avLst>
                <a:gd name="adj" fmla="val 10240"/>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26"/>
            <p:cNvSpPr/>
            <p:nvPr/>
          </p:nvSpPr>
          <p:spPr>
            <a:xfrm>
              <a:off x="8408132" y="4081081"/>
              <a:ext cx="51600" cy="51600"/>
            </a:xfrm>
            <a:prstGeom prst="flowChartDelay">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26"/>
            <p:cNvSpPr/>
            <p:nvPr/>
          </p:nvSpPr>
          <p:spPr>
            <a:xfrm>
              <a:off x="7982421" y="3863888"/>
              <a:ext cx="451800" cy="513900"/>
            </a:xfrm>
            <a:prstGeom prst="roundRect">
              <a:avLst>
                <a:gd name="adj" fmla="val 10240"/>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28" name="Google Shape;428;p26" descr="offset_comp_342327_edited.jpg"/>
          <p:cNvPicPr preferRelativeResize="0"/>
          <p:nvPr/>
        </p:nvPicPr>
        <p:blipFill rotWithShape="1">
          <a:blip r:embed="rId3">
            <a:alphaModFix/>
          </a:blip>
          <a:srcRect l="49668" t="55915" r="37351" b="27092"/>
          <a:stretch/>
        </p:blipFill>
        <p:spPr>
          <a:xfrm>
            <a:off x="8127235" y="3586562"/>
            <a:ext cx="379200" cy="429900"/>
          </a:xfrm>
          <a:prstGeom prst="roundRect">
            <a:avLst>
              <a:gd name="adj" fmla="val 7794"/>
            </a:avLst>
          </a:prstGeom>
          <a:noFill/>
          <a:ln w="9525" cap="flat" cmpd="sng">
            <a:solidFill>
              <a:srgbClr val="FFFFFF"/>
            </a:solidFill>
            <a:prstDash val="solid"/>
            <a:round/>
            <a:headEnd type="none" w="sm" len="sm"/>
            <a:tailEnd type="none" w="sm" len="sm"/>
          </a:ln>
        </p:spPr>
      </p:pic>
      <p:sp>
        <p:nvSpPr>
          <p:cNvPr id="429" name="Google Shape;429;p26"/>
          <p:cNvSpPr txBox="1">
            <a:spLocks noGrp="1"/>
          </p:cNvSpPr>
          <p:nvPr>
            <p:ph type="title"/>
          </p:nvPr>
        </p:nvSpPr>
        <p:spPr>
          <a:xfrm>
            <a:off x="531782" y="1574462"/>
            <a:ext cx="7307923" cy="2845770"/>
          </a:xfrm>
          <a:prstGeom prst="rect">
            <a:avLst/>
          </a:prstGeom>
        </p:spPr>
        <p:txBody>
          <a:bodyPr spcFirstLastPara="1" wrap="square" lIns="91425" tIns="91425" rIns="91425" bIns="91425" anchor="t" anchorCtr="0">
            <a:noAutofit/>
          </a:bodyPr>
          <a:lstStyle/>
          <a:p>
            <a:pPr algn="l"/>
            <a:r>
              <a:rPr lang="en-US" sz="2000" dirty="0">
                <a:solidFill>
                  <a:srgbClr val="D1D5DB"/>
                </a:solidFill>
                <a:latin typeface="Söhne"/>
              </a:rPr>
              <a:t>We select </a:t>
            </a:r>
            <a:r>
              <a:rPr lang="en-US" sz="1800" b="0" i="0" dirty="0">
                <a:solidFill>
                  <a:srgbClr val="D1D5DB"/>
                </a:solidFill>
                <a:effectLst/>
                <a:latin typeface="Söhne"/>
              </a:rPr>
              <a:t>Python script serves as an interactive encryption and decryption tool, allowing users to encrypt and decrypt messages using different ciphers. The supported ciphers include the Caesar Cipher, Playfair Cipher, and Monoalphabetic Cipher. The script leverages the </a:t>
            </a:r>
            <a:r>
              <a:rPr lang="en-US" sz="1800" b="0" i="0" dirty="0" err="1">
                <a:solidFill>
                  <a:srgbClr val="D1D5DB"/>
                </a:solidFill>
                <a:effectLst/>
                <a:latin typeface="Söhne"/>
              </a:rPr>
              <a:t>IPython</a:t>
            </a:r>
            <a:r>
              <a:rPr lang="en-US" sz="1800" b="0" i="0" dirty="0">
                <a:solidFill>
                  <a:srgbClr val="D1D5DB"/>
                </a:solidFill>
                <a:effectLst/>
                <a:latin typeface="Söhne"/>
              </a:rPr>
              <a:t> widgets library to create a user-friendly interface.</a:t>
            </a:r>
            <a:endParaRPr lang="en-US" sz="2000" b="0" i="0" dirty="0">
              <a:solidFill>
                <a:srgbClr val="D1D5DB"/>
              </a:solidFill>
              <a:effectLst/>
              <a:latin typeface="Söhne"/>
            </a:endParaRPr>
          </a:p>
        </p:txBody>
      </p:sp>
      <p:sp>
        <p:nvSpPr>
          <p:cNvPr id="2" name="Google Shape;234;p18">
            <a:extLst>
              <a:ext uri="{FF2B5EF4-FFF2-40B4-BE49-F238E27FC236}">
                <a16:creationId xmlns:a16="http://schemas.microsoft.com/office/drawing/2014/main" id="{62756841-6209-515E-34D5-E0C636A3589B}"/>
              </a:ext>
            </a:extLst>
          </p:cNvPr>
          <p:cNvSpPr txBox="1">
            <a:spLocks/>
          </p:cNvSpPr>
          <p:nvPr/>
        </p:nvSpPr>
        <p:spPr>
          <a:xfrm>
            <a:off x="1124747" y="439205"/>
            <a:ext cx="7421881" cy="487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1pPr>
            <a:lvl2pPr marR="0" lvl="1"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2pPr>
            <a:lvl3pPr marR="0" lvl="2"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3pPr>
            <a:lvl4pPr marR="0" lvl="3"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4pPr>
            <a:lvl5pPr marR="0" lvl="4"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5pPr>
            <a:lvl6pPr marR="0" lvl="5"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6pPr>
            <a:lvl7pPr marR="0" lvl="6"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7pPr>
            <a:lvl8pPr marR="0" lvl="7"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8pPr>
            <a:lvl9pPr marR="0" lvl="8"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9pPr>
          </a:lstStyle>
          <a:p>
            <a:pPr algn="l"/>
            <a:r>
              <a:rPr lang="en-US" sz="4400" b="1" i="0" dirty="0">
                <a:effectLst/>
                <a:latin typeface="Roboto" panose="02000000000000000000" pitchFamily="2" charset="0"/>
              </a:rPr>
              <a:t>Cipher encrypt and Decrypt</a:t>
            </a:r>
            <a:endParaRPr lang="en-US" sz="2800" b="1" i="0" dirty="0">
              <a:solidFill>
                <a:schemeClr val="bg1"/>
              </a:solidFill>
              <a:effectLst/>
              <a:latin typeface="Roboto" panose="02000000000000000000" pitchFamily="2" charset="0"/>
            </a:endParaRPr>
          </a:p>
        </p:txBody>
      </p:sp>
    </p:spTree>
    <p:extLst>
      <p:ext uri="{BB962C8B-B14F-4D97-AF65-F5344CB8AC3E}">
        <p14:creationId xmlns:p14="http://schemas.microsoft.com/office/powerpoint/2010/main" val="14674467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grpSp>
        <p:nvGrpSpPr>
          <p:cNvPr id="413" name="Google Shape;413;p26"/>
          <p:cNvGrpSpPr/>
          <p:nvPr/>
        </p:nvGrpSpPr>
        <p:grpSpPr>
          <a:xfrm>
            <a:off x="7564836" y="3561758"/>
            <a:ext cx="478081" cy="462776"/>
            <a:chOff x="7384385" y="3857442"/>
            <a:chExt cx="523637" cy="506874"/>
          </a:xfrm>
        </p:grpSpPr>
        <p:sp>
          <p:nvSpPr>
            <p:cNvPr id="414" name="Google Shape;414;p26"/>
            <p:cNvSpPr/>
            <p:nvPr/>
          </p:nvSpPr>
          <p:spPr>
            <a:xfrm>
              <a:off x="7384385" y="3865416"/>
              <a:ext cx="498900" cy="498900"/>
            </a:xfrm>
            <a:prstGeom prst="ellipse">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5" name="Google Shape;415;p26"/>
            <p:cNvGrpSpPr/>
            <p:nvPr/>
          </p:nvGrpSpPr>
          <p:grpSpPr>
            <a:xfrm>
              <a:off x="7384385" y="3857442"/>
              <a:ext cx="523637" cy="498900"/>
              <a:chOff x="7384385" y="3857442"/>
              <a:chExt cx="523637" cy="498900"/>
            </a:xfrm>
          </p:grpSpPr>
          <p:sp>
            <p:nvSpPr>
              <p:cNvPr id="416" name="Google Shape;416;p26"/>
              <p:cNvSpPr/>
              <p:nvPr/>
            </p:nvSpPr>
            <p:spPr>
              <a:xfrm>
                <a:off x="7384385" y="3857442"/>
                <a:ext cx="498900" cy="498900"/>
              </a:xfrm>
              <a:prstGeom prst="ellipse">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26"/>
              <p:cNvSpPr/>
              <p:nvPr/>
            </p:nvSpPr>
            <p:spPr>
              <a:xfrm>
                <a:off x="7856422" y="4081138"/>
                <a:ext cx="51600" cy="51600"/>
              </a:xfrm>
              <a:prstGeom prst="flowChartDelay">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9" name="Google Shape;419;p26"/>
          <p:cNvGrpSpPr/>
          <p:nvPr/>
        </p:nvGrpSpPr>
        <p:grpSpPr>
          <a:xfrm>
            <a:off x="8110843" y="3443361"/>
            <a:ext cx="435785" cy="692277"/>
            <a:chOff x="7982421" y="3727763"/>
            <a:chExt cx="477311" cy="758244"/>
          </a:xfrm>
        </p:grpSpPr>
        <p:sp>
          <p:nvSpPr>
            <p:cNvPr id="420" name="Google Shape;420;p26"/>
            <p:cNvSpPr/>
            <p:nvPr/>
          </p:nvSpPr>
          <p:spPr>
            <a:xfrm>
              <a:off x="8054507" y="3728825"/>
              <a:ext cx="316500" cy="756600"/>
            </a:xfrm>
            <a:prstGeom prst="roundRect">
              <a:avLst>
                <a:gd name="adj" fmla="val 15418"/>
              </a:avLst>
            </a:prstGeom>
            <a:solidFill>
              <a:srgbClr val="1B212C"/>
            </a:solidFill>
            <a:ln>
              <a:noFill/>
            </a:ln>
            <a:effectLst>
              <a:outerShdw blurRad="387350" dist="38100" dir="8100000" sx="107000" sy="107000" algn="tr" rotWithShape="0">
                <a:srgbClr val="000000">
                  <a:alpha val="498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26"/>
            <p:cNvSpPr/>
            <p:nvPr/>
          </p:nvSpPr>
          <p:spPr>
            <a:xfrm rot="10800000">
              <a:off x="8054264" y="4233407"/>
              <a:ext cx="316500" cy="252600"/>
            </a:xfrm>
            <a:prstGeom prst="round2SameRect">
              <a:avLst>
                <a:gd name="adj1" fmla="val 16667"/>
                <a:gd name="adj2" fmla="val 0"/>
              </a:avLst>
            </a:prstGeom>
            <a:solidFill>
              <a:srgbClr val="E7E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26"/>
            <p:cNvSpPr/>
            <p:nvPr/>
          </p:nvSpPr>
          <p:spPr>
            <a:xfrm rot="5400000">
              <a:off x="8085300" y="4276650"/>
              <a:ext cx="140700" cy="201900"/>
            </a:xfrm>
            <a:prstGeom prst="triangle">
              <a:avLst>
                <a:gd name="adj" fmla="val 27359"/>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26"/>
            <p:cNvSpPr/>
            <p:nvPr/>
          </p:nvSpPr>
          <p:spPr>
            <a:xfrm>
              <a:off x="8054261" y="3727763"/>
              <a:ext cx="316500" cy="252600"/>
            </a:xfrm>
            <a:prstGeom prst="round2SameRect">
              <a:avLst>
                <a:gd name="adj1" fmla="val 16667"/>
                <a:gd name="adj2" fmla="val 0"/>
              </a:avLst>
            </a:prstGeom>
            <a:solidFill>
              <a:srgbClr val="E7E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26"/>
            <p:cNvSpPr/>
            <p:nvPr/>
          </p:nvSpPr>
          <p:spPr>
            <a:xfrm>
              <a:off x="7991115" y="3866003"/>
              <a:ext cx="434400" cy="486900"/>
            </a:xfrm>
            <a:prstGeom prst="roundRect">
              <a:avLst>
                <a:gd name="adj" fmla="val 12273"/>
              </a:avLst>
            </a:prstGeom>
            <a:solidFill>
              <a:srgbClr val="1B212C"/>
            </a:solidFill>
            <a:ln>
              <a:noFill/>
            </a:ln>
            <a:effectLst>
              <a:outerShdw blurRad="387350" dist="38100" dir="8100000" sx="107000" sy="107000" algn="tr" rotWithShape="0">
                <a:srgbClr val="000000">
                  <a:alpha val="498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26"/>
            <p:cNvSpPr/>
            <p:nvPr/>
          </p:nvSpPr>
          <p:spPr>
            <a:xfrm>
              <a:off x="7982425" y="3884047"/>
              <a:ext cx="451800" cy="499800"/>
            </a:xfrm>
            <a:prstGeom prst="roundRect">
              <a:avLst>
                <a:gd name="adj" fmla="val 10240"/>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26"/>
            <p:cNvSpPr/>
            <p:nvPr/>
          </p:nvSpPr>
          <p:spPr>
            <a:xfrm>
              <a:off x="8408132" y="4081081"/>
              <a:ext cx="51600" cy="51600"/>
            </a:xfrm>
            <a:prstGeom prst="flowChartDelay">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26"/>
            <p:cNvSpPr/>
            <p:nvPr/>
          </p:nvSpPr>
          <p:spPr>
            <a:xfrm>
              <a:off x="7982421" y="3863888"/>
              <a:ext cx="451800" cy="513900"/>
            </a:xfrm>
            <a:prstGeom prst="roundRect">
              <a:avLst>
                <a:gd name="adj" fmla="val 10240"/>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28" name="Google Shape;428;p26" descr="offset_comp_342327_edited.jpg"/>
          <p:cNvPicPr preferRelativeResize="0"/>
          <p:nvPr/>
        </p:nvPicPr>
        <p:blipFill rotWithShape="1">
          <a:blip r:embed="rId3">
            <a:alphaModFix/>
          </a:blip>
          <a:srcRect l="49668" t="55915" r="37351" b="27092"/>
          <a:stretch/>
        </p:blipFill>
        <p:spPr>
          <a:xfrm>
            <a:off x="8127235" y="3586562"/>
            <a:ext cx="379200" cy="429900"/>
          </a:xfrm>
          <a:prstGeom prst="roundRect">
            <a:avLst>
              <a:gd name="adj" fmla="val 7794"/>
            </a:avLst>
          </a:prstGeom>
          <a:noFill/>
          <a:ln w="9525" cap="flat" cmpd="sng">
            <a:solidFill>
              <a:srgbClr val="FFFFFF"/>
            </a:solidFill>
            <a:prstDash val="solid"/>
            <a:round/>
            <a:headEnd type="none" w="sm" len="sm"/>
            <a:tailEnd type="none" w="sm" len="sm"/>
          </a:ln>
        </p:spPr>
      </p:pic>
      <p:sp>
        <p:nvSpPr>
          <p:cNvPr id="429" name="Google Shape;429;p26"/>
          <p:cNvSpPr txBox="1">
            <a:spLocks noGrp="1"/>
          </p:cNvSpPr>
          <p:nvPr>
            <p:ph type="title"/>
          </p:nvPr>
        </p:nvSpPr>
        <p:spPr>
          <a:xfrm>
            <a:off x="531782" y="1475402"/>
            <a:ext cx="7983606" cy="2845770"/>
          </a:xfrm>
          <a:prstGeom prst="rect">
            <a:avLst/>
          </a:prstGeom>
        </p:spPr>
        <p:txBody>
          <a:bodyPr spcFirstLastPara="1" wrap="square" lIns="91425" tIns="91425" rIns="91425" bIns="91425" anchor="t" anchorCtr="0">
            <a:noAutofit/>
          </a:bodyPr>
          <a:lstStyle/>
          <a:p>
            <a:pPr algn="l"/>
            <a:r>
              <a:rPr lang="en-US" sz="2000" b="0" i="0" dirty="0">
                <a:solidFill>
                  <a:srgbClr val="D1D5DB"/>
                </a:solidFill>
                <a:effectLst/>
                <a:latin typeface="Söhne"/>
              </a:rPr>
              <a:t>Functions:</a:t>
            </a:r>
            <a:br>
              <a:rPr lang="en-US" sz="1600" b="0" i="0" dirty="0">
                <a:solidFill>
                  <a:srgbClr val="D1D5DB"/>
                </a:solidFill>
                <a:effectLst/>
                <a:latin typeface="Söhne"/>
              </a:rPr>
            </a:br>
            <a:r>
              <a:rPr lang="en-US" sz="1600" b="0" i="0" dirty="0" err="1">
                <a:solidFill>
                  <a:srgbClr val="D1D5DB"/>
                </a:solidFill>
                <a:effectLst/>
                <a:latin typeface="Söhne"/>
              </a:rPr>
              <a:t>caesar_cipher_encrypt</a:t>
            </a:r>
            <a:r>
              <a:rPr lang="en-US" sz="1600" b="0" i="0" dirty="0">
                <a:solidFill>
                  <a:srgbClr val="D1D5DB"/>
                </a:solidFill>
                <a:effectLst/>
                <a:latin typeface="Söhne"/>
              </a:rPr>
              <a:t>(text, shift): This function encrypts the given text using the Caesar Cipher with a specified shift.</a:t>
            </a:r>
            <a:br>
              <a:rPr lang="en-US" sz="1600" b="0" i="0" dirty="0">
                <a:solidFill>
                  <a:srgbClr val="D1D5DB"/>
                </a:solidFill>
                <a:effectLst/>
                <a:latin typeface="Söhne"/>
              </a:rPr>
            </a:br>
            <a:br>
              <a:rPr lang="en-US" sz="1600" b="0" i="0" dirty="0">
                <a:solidFill>
                  <a:srgbClr val="D1D5DB"/>
                </a:solidFill>
                <a:effectLst/>
                <a:latin typeface="Söhne"/>
              </a:rPr>
            </a:br>
            <a:r>
              <a:rPr lang="en-US" sz="1600" b="0" i="0" dirty="0" err="1">
                <a:solidFill>
                  <a:srgbClr val="D1D5DB"/>
                </a:solidFill>
                <a:effectLst/>
                <a:latin typeface="Söhne"/>
              </a:rPr>
              <a:t>caesar_cipher_decrypt</a:t>
            </a:r>
            <a:r>
              <a:rPr lang="en-US" sz="1600" b="0" i="0" dirty="0">
                <a:solidFill>
                  <a:srgbClr val="D1D5DB"/>
                </a:solidFill>
                <a:effectLst/>
                <a:latin typeface="Söhne"/>
              </a:rPr>
              <a:t>(text, shift): Decrypts the given text using the Caesar Cipher with a specified shift.</a:t>
            </a:r>
            <a:br>
              <a:rPr lang="en-US" sz="1600" b="0" i="0" dirty="0">
                <a:solidFill>
                  <a:srgbClr val="D1D5DB"/>
                </a:solidFill>
                <a:effectLst/>
                <a:latin typeface="Söhne"/>
              </a:rPr>
            </a:br>
            <a:br>
              <a:rPr lang="en-US" sz="1600" b="0" i="0" dirty="0">
                <a:solidFill>
                  <a:srgbClr val="D1D5DB"/>
                </a:solidFill>
                <a:effectLst/>
                <a:latin typeface="Söhne"/>
              </a:rPr>
            </a:br>
            <a:r>
              <a:rPr lang="en-US" sz="1600" b="0" i="0" dirty="0" err="1">
                <a:solidFill>
                  <a:srgbClr val="D1D5DB"/>
                </a:solidFill>
                <a:effectLst/>
                <a:latin typeface="Söhne"/>
              </a:rPr>
              <a:t>prepare_text</a:t>
            </a:r>
            <a:r>
              <a:rPr lang="en-US" sz="1600" b="0" i="0" dirty="0">
                <a:solidFill>
                  <a:srgbClr val="D1D5DB"/>
                </a:solidFill>
                <a:effectLst/>
                <a:latin typeface="Söhne"/>
              </a:rPr>
              <a:t>(text): Cleans the input text by removing non-alphabetic characters and converting it to uppercase.</a:t>
            </a:r>
            <a:br>
              <a:rPr lang="en-US" sz="1600" b="0" i="0" dirty="0">
                <a:solidFill>
                  <a:srgbClr val="D1D5DB"/>
                </a:solidFill>
                <a:effectLst/>
                <a:latin typeface="Söhne"/>
              </a:rPr>
            </a:br>
            <a:br>
              <a:rPr lang="en-US" sz="1600" b="0" i="0" dirty="0">
                <a:solidFill>
                  <a:srgbClr val="D1D5DB"/>
                </a:solidFill>
                <a:effectLst/>
                <a:latin typeface="Söhne"/>
              </a:rPr>
            </a:br>
            <a:r>
              <a:rPr lang="en-US" sz="1600" b="0" i="0" dirty="0" err="1">
                <a:solidFill>
                  <a:srgbClr val="D1D5DB"/>
                </a:solidFill>
                <a:effectLst/>
                <a:latin typeface="Söhne"/>
              </a:rPr>
              <a:t>build_monoalphabetic_mapping</a:t>
            </a:r>
            <a:r>
              <a:rPr lang="en-US" sz="1600" b="0" i="0" dirty="0">
                <a:solidFill>
                  <a:srgbClr val="D1D5DB"/>
                </a:solidFill>
                <a:effectLst/>
                <a:latin typeface="Söhne"/>
              </a:rPr>
              <a:t>(key): Constructs a monoalphabetic substitution mapping based on the provided key.</a:t>
            </a:r>
            <a:br>
              <a:rPr lang="en-US" sz="1600" b="0" i="0" dirty="0">
                <a:solidFill>
                  <a:srgbClr val="D1D5DB"/>
                </a:solidFill>
                <a:effectLst/>
                <a:latin typeface="Söhne"/>
              </a:rPr>
            </a:br>
            <a:endParaRPr lang="en-US" sz="1600" b="0" i="0" dirty="0">
              <a:solidFill>
                <a:srgbClr val="D1D5DB"/>
              </a:solidFill>
              <a:effectLst/>
              <a:latin typeface="Söhne"/>
            </a:endParaRPr>
          </a:p>
        </p:txBody>
      </p:sp>
      <p:sp>
        <p:nvSpPr>
          <p:cNvPr id="2" name="Google Shape;234;p18">
            <a:extLst>
              <a:ext uri="{FF2B5EF4-FFF2-40B4-BE49-F238E27FC236}">
                <a16:creationId xmlns:a16="http://schemas.microsoft.com/office/drawing/2014/main" id="{62756841-6209-515E-34D5-E0C636A3589B}"/>
              </a:ext>
            </a:extLst>
          </p:cNvPr>
          <p:cNvSpPr txBox="1">
            <a:spLocks/>
          </p:cNvSpPr>
          <p:nvPr/>
        </p:nvSpPr>
        <p:spPr>
          <a:xfrm>
            <a:off x="1124747" y="439205"/>
            <a:ext cx="7421881" cy="487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1pPr>
            <a:lvl2pPr marR="0" lvl="1"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2pPr>
            <a:lvl3pPr marR="0" lvl="2"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3pPr>
            <a:lvl4pPr marR="0" lvl="3"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4pPr>
            <a:lvl5pPr marR="0" lvl="4"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5pPr>
            <a:lvl6pPr marR="0" lvl="5"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6pPr>
            <a:lvl7pPr marR="0" lvl="6"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7pPr>
            <a:lvl8pPr marR="0" lvl="7"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8pPr>
            <a:lvl9pPr marR="0" lvl="8"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9pPr>
          </a:lstStyle>
          <a:p>
            <a:pPr algn="l"/>
            <a:r>
              <a:rPr lang="en-US" sz="4400" b="1" i="0" dirty="0">
                <a:effectLst/>
                <a:latin typeface="Roboto" panose="02000000000000000000" pitchFamily="2" charset="0"/>
              </a:rPr>
              <a:t>Cipher encrypt and Decrypt</a:t>
            </a:r>
            <a:endParaRPr lang="en-US" sz="2800" b="1" i="0" dirty="0">
              <a:solidFill>
                <a:schemeClr val="bg1"/>
              </a:solidFill>
              <a:effectLst/>
              <a:latin typeface="Roboto" panose="02000000000000000000" pitchFamily="2" charset="0"/>
            </a:endParaRPr>
          </a:p>
        </p:txBody>
      </p:sp>
    </p:spTree>
    <p:extLst>
      <p:ext uri="{BB962C8B-B14F-4D97-AF65-F5344CB8AC3E}">
        <p14:creationId xmlns:p14="http://schemas.microsoft.com/office/powerpoint/2010/main" val="11603908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grpSp>
        <p:nvGrpSpPr>
          <p:cNvPr id="413" name="Google Shape;413;p26"/>
          <p:cNvGrpSpPr/>
          <p:nvPr/>
        </p:nvGrpSpPr>
        <p:grpSpPr>
          <a:xfrm>
            <a:off x="7564836" y="3561758"/>
            <a:ext cx="478081" cy="462776"/>
            <a:chOff x="7384385" y="3857442"/>
            <a:chExt cx="523637" cy="506874"/>
          </a:xfrm>
        </p:grpSpPr>
        <p:sp>
          <p:nvSpPr>
            <p:cNvPr id="414" name="Google Shape;414;p26"/>
            <p:cNvSpPr/>
            <p:nvPr/>
          </p:nvSpPr>
          <p:spPr>
            <a:xfrm>
              <a:off x="7384385" y="3865416"/>
              <a:ext cx="498900" cy="498900"/>
            </a:xfrm>
            <a:prstGeom prst="ellipse">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5" name="Google Shape;415;p26"/>
            <p:cNvGrpSpPr/>
            <p:nvPr/>
          </p:nvGrpSpPr>
          <p:grpSpPr>
            <a:xfrm>
              <a:off x="7384385" y="3857442"/>
              <a:ext cx="523637" cy="498900"/>
              <a:chOff x="7384385" y="3857442"/>
              <a:chExt cx="523637" cy="498900"/>
            </a:xfrm>
          </p:grpSpPr>
          <p:sp>
            <p:nvSpPr>
              <p:cNvPr id="416" name="Google Shape;416;p26"/>
              <p:cNvSpPr/>
              <p:nvPr/>
            </p:nvSpPr>
            <p:spPr>
              <a:xfrm>
                <a:off x="7384385" y="3857442"/>
                <a:ext cx="498900" cy="498900"/>
              </a:xfrm>
              <a:prstGeom prst="ellipse">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26"/>
              <p:cNvSpPr/>
              <p:nvPr/>
            </p:nvSpPr>
            <p:spPr>
              <a:xfrm>
                <a:off x="7856422" y="4081138"/>
                <a:ext cx="51600" cy="51600"/>
              </a:xfrm>
              <a:prstGeom prst="flowChartDelay">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9" name="Google Shape;419;p26"/>
          <p:cNvGrpSpPr/>
          <p:nvPr/>
        </p:nvGrpSpPr>
        <p:grpSpPr>
          <a:xfrm>
            <a:off x="8110843" y="3443361"/>
            <a:ext cx="435785" cy="692277"/>
            <a:chOff x="7982421" y="3727763"/>
            <a:chExt cx="477311" cy="758244"/>
          </a:xfrm>
        </p:grpSpPr>
        <p:sp>
          <p:nvSpPr>
            <p:cNvPr id="420" name="Google Shape;420;p26"/>
            <p:cNvSpPr/>
            <p:nvPr/>
          </p:nvSpPr>
          <p:spPr>
            <a:xfrm>
              <a:off x="8054507" y="3728825"/>
              <a:ext cx="316500" cy="756600"/>
            </a:xfrm>
            <a:prstGeom prst="roundRect">
              <a:avLst>
                <a:gd name="adj" fmla="val 15418"/>
              </a:avLst>
            </a:prstGeom>
            <a:solidFill>
              <a:srgbClr val="1B212C"/>
            </a:solidFill>
            <a:ln>
              <a:noFill/>
            </a:ln>
            <a:effectLst>
              <a:outerShdw blurRad="387350" dist="38100" dir="8100000" sx="107000" sy="107000" algn="tr" rotWithShape="0">
                <a:srgbClr val="000000">
                  <a:alpha val="498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26"/>
            <p:cNvSpPr/>
            <p:nvPr/>
          </p:nvSpPr>
          <p:spPr>
            <a:xfrm rot="10800000">
              <a:off x="8054264" y="4233407"/>
              <a:ext cx="316500" cy="252600"/>
            </a:xfrm>
            <a:prstGeom prst="round2SameRect">
              <a:avLst>
                <a:gd name="adj1" fmla="val 16667"/>
                <a:gd name="adj2" fmla="val 0"/>
              </a:avLst>
            </a:prstGeom>
            <a:solidFill>
              <a:srgbClr val="E7E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26"/>
            <p:cNvSpPr/>
            <p:nvPr/>
          </p:nvSpPr>
          <p:spPr>
            <a:xfrm rot="5400000">
              <a:off x="8085300" y="4276650"/>
              <a:ext cx="140700" cy="201900"/>
            </a:xfrm>
            <a:prstGeom prst="triangle">
              <a:avLst>
                <a:gd name="adj" fmla="val 27359"/>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26"/>
            <p:cNvSpPr/>
            <p:nvPr/>
          </p:nvSpPr>
          <p:spPr>
            <a:xfrm>
              <a:off x="8054261" y="3727763"/>
              <a:ext cx="316500" cy="252600"/>
            </a:xfrm>
            <a:prstGeom prst="round2SameRect">
              <a:avLst>
                <a:gd name="adj1" fmla="val 16667"/>
                <a:gd name="adj2" fmla="val 0"/>
              </a:avLst>
            </a:prstGeom>
            <a:solidFill>
              <a:srgbClr val="E7E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26"/>
            <p:cNvSpPr/>
            <p:nvPr/>
          </p:nvSpPr>
          <p:spPr>
            <a:xfrm>
              <a:off x="7991115" y="3866003"/>
              <a:ext cx="434400" cy="486900"/>
            </a:xfrm>
            <a:prstGeom prst="roundRect">
              <a:avLst>
                <a:gd name="adj" fmla="val 12273"/>
              </a:avLst>
            </a:prstGeom>
            <a:solidFill>
              <a:srgbClr val="1B212C"/>
            </a:solidFill>
            <a:ln>
              <a:noFill/>
            </a:ln>
            <a:effectLst>
              <a:outerShdw blurRad="387350" dist="38100" dir="8100000" sx="107000" sy="107000" algn="tr" rotWithShape="0">
                <a:srgbClr val="000000">
                  <a:alpha val="498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26"/>
            <p:cNvSpPr/>
            <p:nvPr/>
          </p:nvSpPr>
          <p:spPr>
            <a:xfrm>
              <a:off x="7982425" y="3884047"/>
              <a:ext cx="451800" cy="499800"/>
            </a:xfrm>
            <a:prstGeom prst="roundRect">
              <a:avLst>
                <a:gd name="adj" fmla="val 10240"/>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26"/>
            <p:cNvSpPr/>
            <p:nvPr/>
          </p:nvSpPr>
          <p:spPr>
            <a:xfrm>
              <a:off x="8408132" y="4081081"/>
              <a:ext cx="51600" cy="51600"/>
            </a:xfrm>
            <a:prstGeom prst="flowChartDelay">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26"/>
            <p:cNvSpPr/>
            <p:nvPr/>
          </p:nvSpPr>
          <p:spPr>
            <a:xfrm>
              <a:off x="7982421" y="3863888"/>
              <a:ext cx="451800" cy="513900"/>
            </a:xfrm>
            <a:prstGeom prst="roundRect">
              <a:avLst>
                <a:gd name="adj" fmla="val 10240"/>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28" name="Google Shape;428;p26" descr="offset_comp_342327_edited.jpg"/>
          <p:cNvPicPr preferRelativeResize="0"/>
          <p:nvPr/>
        </p:nvPicPr>
        <p:blipFill rotWithShape="1">
          <a:blip r:embed="rId3">
            <a:alphaModFix/>
          </a:blip>
          <a:srcRect l="49668" t="55915" r="37351" b="27092"/>
          <a:stretch/>
        </p:blipFill>
        <p:spPr>
          <a:xfrm>
            <a:off x="8127235" y="3586562"/>
            <a:ext cx="379200" cy="429900"/>
          </a:xfrm>
          <a:prstGeom prst="roundRect">
            <a:avLst>
              <a:gd name="adj" fmla="val 7794"/>
            </a:avLst>
          </a:prstGeom>
          <a:noFill/>
          <a:ln w="9525" cap="flat" cmpd="sng">
            <a:solidFill>
              <a:srgbClr val="FFFFFF"/>
            </a:solidFill>
            <a:prstDash val="solid"/>
            <a:round/>
            <a:headEnd type="none" w="sm" len="sm"/>
            <a:tailEnd type="none" w="sm" len="sm"/>
          </a:ln>
        </p:spPr>
      </p:pic>
      <p:sp>
        <p:nvSpPr>
          <p:cNvPr id="429" name="Google Shape;429;p26"/>
          <p:cNvSpPr txBox="1">
            <a:spLocks noGrp="1"/>
          </p:cNvSpPr>
          <p:nvPr>
            <p:ph type="title"/>
          </p:nvPr>
        </p:nvSpPr>
        <p:spPr>
          <a:xfrm>
            <a:off x="503704" y="1383962"/>
            <a:ext cx="8175476" cy="2845770"/>
          </a:xfrm>
          <a:prstGeom prst="rect">
            <a:avLst/>
          </a:prstGeom>
        </p:spPr>
        <p:txBody>
          <a:bodyPr spcFirstLastPara="1" wrap="square" lIns="91425" tIns="91425" rIns="91425" bIns="91425" anchor="t" anchorCtr="0">
            <a:noAutofit/>
          </a:bodyPr>
          <a:lstStyle/>
          <a:p>
            <a:pPr algn="l"/>
            <a:r>
              <a:rPr lang="en-US" sz="2000" b="0" i="0" dirty="0">
                <a:solidFill>
                  <a:srgbClr val="D1D5DB"/>
                </a:solidFill>
                <a:effectLst/>
                <a:latin typeface="Söhne"/>
              </a:rPr>
              <a:t>Functions:</a:t>
            </a:r>
            <a:br>
              <a:rPr lang="en-US" sz="1600" b="0" i="0" dirty="0">
                <a:solidFill>
                  <a:srgbClr val="D1D5DB"/>
                </a:solidFill>
                <a:effectLst/>
                <a:latin typeface="Söhne"/>
              </a:rPr>
            </a:br>
            <a:r>
              <a:rPr lang="en-US" sz="1600" b="0" i="0" dirty="0" err="1">
                <a:solidFill>
                  <a:srgbClr val="D1D5DB"/>
                </a:solidFill>
                <a:effectLst/>
                <a:latin typeface="Söhne"/>
              </a:rPr>
              <a:t>monoalphabetic_cipher_encrypt</a:t>
            </a:r>
            <a:r>
              <a:rPr lang="en-US" sz="1600" b="0" i="0" dirty="0">
                <a:solidFill>
                  <a:srgbClr val="D1D5DB"/>
                </a:solidFill>
                <a:effectLst/>
                <a:latin typeface="Söhne"/>
              </a:rPr>
              <a:t>(text, key): Encrypts the given text using the Monoalphabetic Cipher with a specified key.</a:t>
            </a:r>
            <a:br>
              <a:rPr lang="en-US" sz="1600" b="0" i="0" dirty="0">
                <a:solidFill>
                  <a:srgbClr val="D1D5DB"/>
                </a:solidFill>
                <a:effectLst/>
                <a:latin typeface="Söhne"/>
              </a:rPr>
            </a:br>
            <a:br>
              <a:rPr lang="en-US" sz="1600" b="0" i="0" dirty="0">
                <a:solidFill>
                  <a:srgbClr val="D1D5DB"/>
                </a:solidFill>
                <a:effectLst/>
                <a:latin typeface="Söhne"/>
              </a:rPr>
            </a:br>
            <a:r>
              <a:rPr lang="en-US" sz="1600" b="0" i="0" dirty="0" err="1">
                <a:solidFill>
                  <a:srgbClr val="D1D5DB"/>
                </a:solidFill>
                <a:effectLst/>
                <a:latin typeface="Söhne"/>
              </a:rPr>
              <a:t>monoalphabetic_cipher_decrypt</a:t>
            </a:r>
            <a:r>
              <a:rPr lang="en-US" sz="1600" b="0" i="0" dirty="0">
                <a:solidFill>
                  <a:srgbClr val="D1D5DB"/>
                </a:solidFill>
                <a:effectLst/>
                <a:latin typeface="Söhne"/>
              </a:rPr>
              <a:t>(text, key): Decrypts the given text using the Monoalphabetic Cipher with a specified key.</a:t>
            </a:r>
            <a:br>
              <a:rPr lang="en-US" sz="1600" b="0" i="0" dirty="0">
                <a:solidFill>
                  <a:srgbClr val="D1D5DB"/>
                </a:solidFill>
                <a:effectLst/>
                <a:latin typeface="Söhne"/>
              </a:rPr>
            </a:br>
            <a:br>
              <a:rPr lang="en-US" sz="1600" b="0" i="0" dirty="0">
                <a:solidFill>
                  <a:srgbClr val="D1D5DB"/>
                </a:solidFill>
                <a:effectLst/>
                <a:latin typeface="Söhne"/>
              </a:rPr>
            </a:br>
            <a:r>
              <a:rPr lang="en-US" sz="1600" b="0" i="0" dirty="0" err="1">
                <a:solidFill>
                  <a:srgbClr val="D1D5DB"/>
                </a:solidFill>
                <a:effectLst/>
                <a:latin typeface="Söhne"/>
              </a:rPr>
              <a:t>playfair_cipher</a:t>
            </a:r>
            <a:r>
              <a:rPr lang="en-US" sz="1600" b="0" i="0" dirty="0">
                <a:solidFill>
                  <a:srgbClr val="D1D5DB"/>
                </a:solidFill>
                <a:effectLst/>
                <a:latin typeface="Söhne"/>
              </a:rPr>
              <a:t>(plaintext, key, mode): Encrypts or decrypts the given plaintext using the Playfair Cipher with a specified key.</a:t>
            </a:r>
            <a:br>
              <a:rPr lang="en-US" sz="1600" b="0" i="0" dirty="0">
                <a:solidFill>
                  <a:srgbClr val="D1D5DB"/>
                </a:solidFill>
                <a:effectLst/>
                <a:latin typeface="Söhne"/>
              </a:rPr>
            </a:br>
            <a:br>
              <a:rPr lang="en-US" sz="1600" b="0" i="0" dirty="0">
                <a:solidFill>
                  <a:srgbClr val="D1D5DB"/>
                </a:solidFill>
                <a:effectLst/>
                <a:latin typeface="Söhne"/>
              </a:rPr>
            </a:br>
            <a:r>
              <a:rPr lang="en-US" sz="1600" b="0" i="0" dirty="0" err="1">
                <a:solidFill>
                  <a:srgbClr val="D1D5DB"/>
                </a:solidFill>
                <a:effectLst/>
                <a:latin typeface="Söhne"/>
              </a:rPr>
              <a:t>encrypt_or_decrypt</a:t>
            </a:r>
            <a:r>
              <a:rPr lang="en-US" sz="1600" b="0" i="0" dirty="0">
                <a:solidFill>
                  <a:srgbClr val="D1D5DB"/>
                </a:solidFill>
                <a:effectLst/>
                <a:latin typeface="Söhne"/>
              </a:rPr>
              <a:t>(button): Event handler for the encryption/decryption button. Determines the selected cipher and performs the action.</a:t>
            </a:r>
            <a:br>
              <a:rPr lang="en-US" sz="1600" b="0" i="0" dirty="0">
                <a:solidFill>
                  <a:srgbClr val="D1D5DB"/>
                </a:solidFill>
                <a:effectLst/>
                <a:latin typeface="Söhne"/>
              </a:rPr>
            </a:br>
            <a:br>
              <a:rPr lang="en-US" sz="1600" b="0" i="0" dirty="0">
                <a:solidFill>
                  <a:srgbClr val="D1D5DB"/>
                </a:solidFill>
                <a:effectLst/>
                <a:latin typeface="Söhne"/>
              </a:rPr>
            </a:br>
            <a:r>
              <a:rPr lang="en-US" sz="1600" b="0" i="0" dirty="0" err="1">
                <a:solidFill>
                  <a:srgbClr val="D1D5DB"/>
                </a:solidFill>
                <a:effectLst/>
                <a:latin typeface="Söhne"/>
              </a:rPr>
              <a:t>clear_widgets</a:t>
            </a:r>
            <a:r>
              <a:rPr lang="en-US" sz="1600" b="0" i="0" dirty="0">
                <a:solidFill>
                  <a:srgbClr val="D1D5DB"/>
                </a:solidFill>
                <a:effectLst/>
                <a:latin typeface="Söhne"/>
              </a:rPr>
              <a:t>(): Clears the input and result widgets.</a:t>
            </a:r>
          </a:p>
        </p:txBody>
      </p:sp>
      <p:sp>
        <p:nvSpPr>
          <p:cNvPr id="2" name="Google Shape;234;p18">
            <a:extLst>
              <a:ext uri="{FF2B5EF4-FFF2-40B4-BE49-F238E27FC236}">
                <a16:creationId xmlns:a16="http://schemas.microsoft.com/office/drawing/2014/main" id="{62756841-6209-515E-34D5-E0C636A3589B}"/>
              </a:ext>
            </a:extLst>
          </p:cNvPr>
          <p:cNvSpPr txBox="1">
            <a:spLocks/>
          </p:cNvSpPr>
          <p:nvPr/>
        </p:nvSpPr>
        <p:spPr>
          <a:xfrm>
            <a:off x="1124747" y="439205"/>
            <a:ext cx="7421881" cy="487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1pPr>
            <a:lvl2pPr marR="0" lvl="1"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2pPr>
            <a:lvl3pPr marR="0" lvl="2"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3pPr>
            <a:lvl4pPr marR="0" lvl="3"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4pPr>
            <a:lvl5pPr marR="0" lvl="4"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5pPr>
            <a:lvl6pPr marR="0" lvl="5"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6pPr>
            <a:lvl7pPr marR="0" lvl="6"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7pPr>
            <a:lvl8pPr marR="0" lvl="7"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8pPr>
            <a:lvl9pPr marR="0" lvl="8"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9pPr>
          </a:lstStyle>
          <a:p>
            <a:pPr algn="l"/>
            <a:r>
              <a:rPr lang="en-US" sz="4400" b="1" i="0" dirty="0">
                <a:effectLst/>
                <a:latin typeface="Roboto" panose="02000000000000000000" pitchFamily="2" charset="0"/>
              </a:rPr>
              <a:t>Cipher encrypt and Decrypt</a:t>
            </a:r>
            <a:endParaRPr lang="en-US" sz="2800" b="1" i="0" dirty="0">
              <a:solidFill>
                <a:schemeClr val="bg1"/>
              </a:solidFill>
              <a:effectLst/>
              <a:latin typeface="Roboto" panose="02000000000000000000" pitchFamily="2" charset="0"/>
            </a:endParaRPr>
          </a:p>
        </p:txBody>
      </p:sp>
    </p:spTree>
    <p:extLst>
      <p:ext uri="{BB962C8B-B14F-4D97-AF65-F5344CB8AC3E}">
        <p14:creationId xmlns:p14="http://schemas.microsoft.com/office/powerpoint/2010/main" val="28467137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grpSp>
        <p:nvGrpSpPr>
          <p:cNvPr id="413" name="Google Shape;413;p26"/>
          <p:cNvGrpSpPr/>
          <p:nvPr/>
        </p:nvGrpSpPr>
        <p:grpSpPr>
          <a:xfrm>
            <a:off x="7564836" y="3561758"/>
            <a:ext cx="478081" cy="462776"/>
            <a:chOff x="7384385" y="3857442"/>
            <a:chExt cx="523637" cy="506874"/>
          </a:xfrm>
        </p:grpSpPr>
        <p:sp>
          <p:nvSpPr>
            <p:cNvPr id="414" name="Google Shape;414;p26"/>
            <p:cNvSpPr/>
            <p:nvPr/>
          </p:nvSpPr>
          <p:spPr>
            <a:xfrm>
              <a:off x="7384385" y="3865416"/>
              <a:ext cx="498900" cy="498900"/>
            </a:xfrm>
            <a:prstGeom prst="ellipse">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5" name="Google Shape;415;p26"/>
            <p:cNvGrpSpPr/>
            <p:nvPr/>
          </p:nvGrpSpPr>
          <p:grpSpPr>
            <a:xfrm>
              <a:off x="7384385" y="3857442"/>
              <a:ext cx="523637" cy="498900"/>
              <a:chOff x="7384385" y="3857442"/>
              <a:chExt cx="523637" cy="498900"/>
            </a:xfrm>
          </p:grpSpPr>
          <p:sp>
            <p:nvSpPr>
              <p:cNvPr id="416" name="Google Shape;416;p26"/>
              <p:cNvSpPr/>
              <p:nvPr/>
            </p:nvSpPr>
            <p:spPr>
              <a:xfrm>
                <a:off x="7384385" y="3857442"/>
                <a:ext cx="498900" cy="498900"/>
              </a:xfrm>
              <a:prstGeom prst="ellipse">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26"/>
              <p:cNvSpPr/>
              <p:nvPr/>
            </p:nvSpPr>
            <p:spPr>
              <a:xfrm>
                <a:off x="7856422" y="4081138"/>
                <a:ext cx="51600" cy="51600"/>
              </a:xfrm>
              <a:prstGeom prst="flowChartDelay">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9" name="Google Shape;419;p26"/>
          <p:cNvGrpSpPr/>
          <p:nvPr/>
        </p:nvGrpSpPr>
        <p:grpSpPr>
          <a:xfrm>
            <a:off x="8110843" y="3443361"/>
            <a:ext cx="435785" cy="692277"/>
            <a:chOff x="7982421" y="3727763"/>
            <a:chExt cx="477311" cy="758244"/>
          </a:xfrm>
        </p:grpSpPr>
        <p:sp>
          <p:nvSpPr>
            <p:cNvPr id="420" name="Google Shape;420;p26"/>
            <p:cNvSpPr/>
            <p:nvPr/>
          </p:nvSpPr>
          <p:spPr>
            <a:xfrm>
              <a:off x="8054507" y="3728825"/>
              <a:ext cx="316500" cy="756600"/>
            </a:xfrm>
            <a:prstGeom prst="roundRect">
              <a:avLst>
                <a:gd name="adj" fmla="val 15418"/>
              </a:avLst>
            </a:prstGeom>
            <a:solidFill>
              <a:srgbClr val="1B212C"/>
            </a:solidFill>
            <a:ln>
              <a:noFill/>
            </a:ln>
            <a:effectLst>
              <a:outerShdw blurRad="387350" dist="38100" dir="8100000" sx="107000" sy="107000" algn="tr" rotWithShape="0">
                <a:srgbClr val="000000">
                  <a:alpha val="498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26"/>
            <p:cNvSpPr/>
            <p:nvPr/>
          </p:nvSpPr>
          <p:spPr>
            <a:xfrm rot="10800000">
              <a:off x="8054264" y="4233407"/>
              <a:ext cx="316500" cy="252600"/>
            </a:xfrm>
            <a:prstGeom prst="round2SameRect">
              <a:avLst>
                <a:gd name="adj1" fmla="val 16667"/>
                <a:gd name="adj2" fmla="val 0"/>
              </a:avLst>
            </a:prstGeom>
            <a:solidFill>
              <a:srgbClr val="E7E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26"/>
            <p:cNvSpPr/>
            <p:nvPr/>
          </p:nvSpPr>
          <p:spPr>
            <a:xfrm rot="5400000">
              <a:off x="8085300" y="4276650"/>
              <a:ext cx="140700" cy="201900"/>
            </a:xfrm>
            <a:prstGeom prst="triangle">
              <a:avLst>
                <a:gd name="adj" fmla="val 27359"/>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26"/>
            <p:cNvSpPr/>
            <p:nvPr/>
          </p:nvSpPr>
          <p:spPr>
            <a:xfrm>
              <a:off x="8054261" y="3727763"/>
              <a:ext cx="316500" cy="252600"/>
            </a:xfrm>
            <a:prstGeom prst="round2SameRect">
              <a:avLst>
                <a:gd name="adj1" fmla="val 16667"/>
                <a:gd name="adj2" fmla="val 0"/>
              </a:avLst>
            </a:prstGeom>
            <a:solidFill>
              <a:srgbClr val="E7E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26"/>
            <p:cNvSpPr/>
            <p:nvPr/>
          </p:nvSpPr>
          <p:spPr>
            <a:xfrm>
              <a:off x="7991115" y="3866003"/>
              <a:ext cx="434400" cy="486900"/>
            </a:xfrm>
            <a:prstGeom prst="roundRect">
              <a:avLst>
                <a:gd name="adj" fmla="val 12273"/>
              </a:avLst>
            </a:prstGeom>
            <a:solidFill>
              <a:srgbClr val="1B212C"/>
            </a:solidFill>
            <a:ln>
              <a:noFill/>
            </a:ln>
            <a:effectLst>
              <a:outerShdw blurRad="387350" dist="38100" dir="8100000" sx="107000" sy="107000" algn="tr" rotWithShape="0">
                <a:srgbClr val="000000">
                  <a:alpha val="498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26"/>
            <p:cNvSpPr/>
            <p:nvPr/>
          </p:nvSpPr>
          <p:spPr>
            <a:xfrm>
              <a:off x="7982425" y="3884047"/>
              <a:ext cx="451800" cy="499800"/>
            </a:xfrm>
            <a:prstGeom prst="roundRect">
              <a:avLst>
                <a:gd name="adj" fmla="val 10240"/>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26"/>
            <p:cNvSpPr/>
            <p:nvPr/>
          </p:nvSpPr>
          <p:spPr>
            <a:xfrm>
              <a:off x="8408132" y="4081081"/>
              <a:ext cx="51600" cy="51600"/>
            </a:xfrm>
            <a:prstGeom prst="flowChartDelay">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26"/>
            <p:cNvSpPr/>
            <p:nvPr/>
          </p:nvSpPr>
          <p:spPr>
            <a:xfrm>
              <a:off x="7982421" y="3863888"/>
              <a:ext cx="451800" cy="513900"/>
            </a:xfrm>
            <a:prstGeom prst="roundRect">
              <a:avLst>
                <a:gd name="adj" fmla="val 10240"/>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28" name="Google Shape;428;p26" descr="offset_comp_342327_edited.jpg"/>
          <p:cNvPicPr preferRelativeResize="0"/>
          <p:nvPr/>
        </p:nvPicPr>
        <p:blipFill rotWithShape="1">
          <a:blip r:embed="rId3">
            <a:alphaModFix/>
          </a:blip>
          <a:srcRect l="49668" t="55915" r="37351" b="27092"/>
          <a:stretch/>
        </p:blipFill>
        <p:spPr>
          <a:xfrm>
            <a:off x="8127235" y="3586562"/>
            <a:ext cx="379200" cy="429900"/>
          </a:xfrm>
          <a:prstGeom prst="roundRect">
            <a:avLst>
              <a:gd name="adj" fmla="val 7794"/>
            </a:avLst>
          </a:prstGeom>
          <a:noFill/>
          <a:ln w="9525" cap="flat" cmpd="sng">
            <a:solidFill>
              <a:srgbClr val="FFFFFF"/>
            </a:solidFill>
            <a:prstDash val="solid"/>
            <a:round/>
            <a:headEnd type="none" w="sm" len="sm"/>
            <a:tailEnd type="none" w="sm" len="sm"/>
          </a:ln>
        </p:spPr>
      </p:pic>
      <p:sp>
        <p:nvSpPr>
          <p:cNvPr id="429" name="Google Shape;429;p26"/>
          <p:cNvSpPr txBox="1">
            <a:spLocks noGrp="1"/>
          </p:cNvSpPr>
          <p:nvPr>
            <p:ph type="title"/>
          </p:nvPr>
        </p:nvSpPr>
        <p:spPr>
          <a:xfrm>
            <a:off x="472398" y="1452542"/>
            <a:ext cx="8389662" cy="2845770"/>
          </a:xfrm>
          <a:prstGeom prst="rect">
            <a:avLst/>
          </a:prstGeom>
        </p:spPr>
        <p:txBody>
          <a:bodyPr spcFirstLastPara="1" wrap="square" lIns="91425" tIns="91425" rIns="91425" bIns="91425" anchor="t" anchorCtr="0">
            <a:noAutofit/>
          </a:bodyPr>
          <a:lstStyle/>
          <a:p>
            <a:pPr algn="l"/>
            <a:r>
              <a:rPr lang="en-US" sz="1600" b="0" i="0" dirty="0">
                <a:solidFill>
                  <a:srgbClr val="D1D5DB"/>
                </a:solidFill>
                <a:effectLst/>
                <a:latin typeface="Söhne"/>
              </a:rPr>
              <a:t>Widgets:</a:t>
            </a:r>
            <a:br>
              <a:rPr lang="en-US" sz="1600" b="0" i="0" dirty="0">
                <a:solidFill>
                  <a:srgbClr val="D1D5DB"/>
                </a:solidFill>
                <a:effectLst/>
                <a:latin typeface="Söhne"/>
              </a:rPr>
            </a:br>
            <a:r>
              <a:rPr lang="en-US" sz="1600" b="0" i="0" dirty="0" err="1">
                <a:solidFill>
                  <a:srgbClr val="D1D5DB"/>
                </a:solidFill>
                <a:effectLst/>
                <a:latin typeface="Söhne"/>
              </a:rPr>
              <a:t>plaintext_entry</a:t>
            </a:r>
            <a:r>
              <a:rPr lang="en-US" sz="1600" b="0" i="0" dirty="0">
                <a:solidFill>
                  <a:srgbClr val="D1D5DB"/>
                </a:solidFill>
                <a:effectLst/>
                <a:latin typeface="Söhne"/>
              </a:rPr>
              <a:t>: Text input for the plaintext message.</a:t>
            </a:r>
            <a:br>
              <a:rPr lang="en-US" sz="1600" b="0" i="0" dirty="0">
                <a:solidFill>
                  <a:srgbClr val="D1D5DB"/>
                </a:solidFill>
                <a:effectLst/>
                <a:latin typeface="Söhne"/>
              </a:rPr>
            </a:br>
            <a:br>
              <a:rPr lang="en-US" sz="1600" b="0" i="0" dirty="0">
                <a:solidFill>
                  <a:srgbClr val="D1D5DB"/>
                </a:solidFill>
                <a:effectLst/>
                <a:latin typeface="Söhne"/>
              </a:rPr>
            </a:br>
            <a:r>
              <a:rPr lang="en-US" sz="1600" b="0" i="0" dirty="0" err="1">
                <a:solidFill>
                  <a:srgbClr val="D1D5DB"/>
                </a:solidFill>
                <a:effectLst/>
                <a:latin typeface="Söhne"/>
              </a:rPr>
              <a:t>cipher_dropdown</a:t>
            </a:r>
            <a:r>
              <a:rPr lang="en-US" sz="1600" b="0" i="0" dirty="0">
                <a:solidFill>
                  <a:srgbClr val="D1D5DB"/>
                </a:solidFill>
                <a:effectLst/>
                <a:latin typeface="Söhne"/>
              </a:rPr>
              <a:t>: Dropdown for selecting the cipher type (Caesar, Playfair, Monoalphabetic).</a:t>
            </a:r>
            <a:br>
              <a:rPr lang="en-US" sz="1600" b="0" i="0" dirty="0">
                <a:solidFill>
                  <a:srgbClr val="D1D5DB"/>
                </a:solidFill>
                <a:effectLst/>
                <a:latin typeface="Söhne"/>
              </a:rPr>
            </a:br>
            <a:br>
              <a:rPr lang="en-US" sz="1600" b="0" i="0" dirty="0">
                <a:solidFill>
                  <a:srgbClr val="D1D5DB"/>
                </a:solidFill>
                <a:effectLst/>
                <a:latin typeface="Söhne"/>
              </a:rPr>
            </a:br>
            <a:r>
              <a:rPr lang="en-US" sz="1600" b="0" i="0" dirty="0" err="1">
                <a:solidFill>
                  <a:srgbClr val="D1D5DB"/>
                </a:solidFill>
                <a:effectLst/>
                <a:latin typeface="Söhne"/>
              </a:rPr>
              <a:t>key_entry</a:t>
            </a:r>
            <a:r>
              <a:rPr lang="en-US" sz="1600" b="0" i="0" dirty="0">
                <a:solidFill>
                  <a:srgbClr val="D1D5DB"/>
                </a:solidFill>
                <a:effectLst/>
                <a:latin typeface="Söhne"/>
              </a:rPr>
              <a:t>: Text input for providing the key for the selected cipher.</a:t>
            </a:r>
            <a:br>
              <a:rPr lang="en-US" sz="1600" b="0" i="0" dirty="0">
                <a:solidFill>
                  <a:srgbClr val="D1D5DB"/>
                </a:solidFill>
                <a:effectLst/>
                <a:latin typeface="Söhne"/>
              </a:rPr>
            </a:br>
            <a:br>
              <a:rPr lang="en-US" sz="1600" b="0" i="0" dirty="0">
                <a:solidFill>
                  <a:srgbClr val="D1D5DB"/>
                </a:solidFill>
                <a:effectLst/>
                <a:latin typeface="Söhne"/>
              </a:rPr>
            </a:br>
            <a:r>
              <a:rPr lang="en-US" sz="1600" b="0" i="0" dirty="0" err="1">
                <a:solidFill>
                  <a:srgbClr val="D1D5DB"/>
                </a:solidFill>
                <a:effectLst/>
                <a:latin typeface="Söhne"/>
              </a:rPr>
              <a:t>action_dropdown</a:t>
            </a:r>
            <a:r>
              <a:rPr lang="en-US" sz="1600" b="0" i="0" dirty="0">
                <a:solidFill>
                  <a:srgbClr val="D1D5DB"/>
                </a:solidFill>
                <a:effectLst/>
                <a:latin typeface="Söhne"/>
              </a:rPr>
              <a:t>: Dropdown for selecting the action (Encrypt or Decrypt).</a:t>
            </a:r>
            <a:br>
              <a:rPr lang="en-US" sz="1600" b="0" i="0" dirty="0">
                <a:solidFill>
                  <a:srgbClr val="D1D5DB"/>
                </a:solidFill>
                <a:effectLst/>
                <a:latin typeface="Söhne"/>
              </a:rPr>
            </a:br>
            <a:br>
              <a:rPr lang="en-US" sz="1600" b="0" i="0" dirty="0">
                <a:solidFill>
                  <a:srgbClr val="D1D5DB"/>
                </a:solidFill>
                <a:effectLst/>
                <a:latin typeface="Söhne"/>
              </a:rPr>
            </a:br>
            <a:r>
              <a:rPr lang="en-US" sz="1600" b="0" i="0" dirty="0" err="1">
                <a:solidFill>
                  <a:srgbClr val="D1D5DB"/>
                </a:solidFill>
                <a:effectLst/>
                <a:latin typeface="Söhne"/>
              </a:rPr>
              <a:t>encrypt_button</a:t>
            </a:r>
            <a:r>
              <a:rPr lang="en-US" sz="1600" b="0" i="0" dirty="0">
                <a:solidFill>
                  <a:srgbClr val="D1D5DB"/>
                </a:solidFill>
                <a:effectLst/>
                <a:latin typeface="Söhne"/>
              </a:rPr>
              <a:t>: Button for triggering the encryption or decryption process.</a:t>
            </a:r>
            <a:br>
              <a:rPr lang="en-US" sz="1600" b="0" i="0" dirty="0">
                <a:solidFill>
                  <a:srgbClr val="D1D5DB"/>
                </a:solidFill>
                <a:effectLst/>
                <a:latin typeface="Söhne"/>
              </a:rPr>
            </a:br>
            <a:br>
              <a:rPr lang="en-US" sz="1600" b="0" i="0" dirty="0">
                <a:solidFill>
                  <a:srgbClr val="D1D5DB"/>
                </a:solidFill>
                <a:effectLst/>
                <a:latin typeface="Söhne"/>
              </a:rPr>
            </a:br>
            <a:r>
              <a:rPr lang="en-US" sz="1600" b="0" i="0" dirty="0" err="1">
                <a:solidFill>
                  <a:srgbClr val="D1D5DB"/>
                </a:solidFill>
                <a:effectLst/>
                <a:latin typeface="Söhne"/>
              </a:rPr>
              <a:t>clear_button</a:t>
            </a:r>
            <a:r>
              <a:rPr lang="en-US" sz="1600" b="0" i="0" dirty="0">
                <a:solidFill>
                  <a:srgbClr val="D1D5DB"/>
                </a:solidFill>
                <a:effectLst/>
                <a:latin typeface="Söhne"/>
              </a:rPr>
              <a:t>: Button for clearing the input and result widgets.</a:t>
            </a:r>
            <a:br>
              <a:rPr lang="en-US" sz="1600" b="0" i="0" dirty="0">
                <a:solidFill>
                  <a:srgbClr val="D1D5DB"/>
                </a:solidFill>
                <a:effectLst/>
                <a:latin typeface="Söhne"/>
              </a:rPr>
            </a:br>
            <a:br>
              <a:rPr lang="en-US" sz="1600" b="0" i="0" dirty="0">
                <a:solidFill>
                  <a:srgbClr val="D1D5DB"/>
                </a:solidFill>
                <a:effectLst/>
                <a:latin typeface="Söhne"/>
              </a:rPr>
            </a:br>
            <a:r>
              <a:rPr lang="en-US" sz="1600" b="0" i="0" dirty="0" err="1">
                <a:solidFill>
                  <a:srgbClr val="D1D5DB"/>
                </a:solidFill>
                <a:effectLst/>
                <a:latin typeface="Söhne"/>
              </a:rPr>
              <a:t>result_label</a:t>
            </a:r>
            <a:r>
              <a:rPr lang="en-US" sz="1600" b="0" i="0" dirty="0">
                <a:solidFill>
                  <a:srgbClr val="D1D5DB"/>
                </a:solidFill>
                <a:effectLst/>
                <a:latin typeface="Söhne"/>
              </a:rPr>
              <a:t>: HTML widget for displaying the result of the encryption or decryption operation.</a:t>
            </a:r>
          </a:p>
        </p:txBody>
      </p:sp>
      <p:sp>
        <p:nvSpPr>
          <p:cNvPr id="2" name="Google Shape;234;p18">
            <a:extLst>
              <a:ext uri="{FF2B5EF4-FFF2-40B4-BE49-F238E27FC236}">
                <a16:creationId xmlns:a16="http://schemas.microsoft.com/office/drawing/2014/main" id="{62756841-6209-515E-34D5-E0C636A3589B}"/>
              </a:ext>
            </a:extLst>
          </p:cNvPr>
          <p:cNvSpPr txBox="1">
            <a:spLocks/>
          </p:cNvSpPr>
          <p:nvPr/>
        </p:nvSpPr>
        <p:spPr>
          <a:xfrm>
            <a:off x="1124747" y="439205"/>
            <a:ext cx="7421881" cy="487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1pPr>
            <a:lvl2pPr marR="0" lvl="1"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2pPr>
            <a:lvl3pPr marR="0" lvl="2"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3pPr>
            <a:lvl4pPr marR="0" lvl="3"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4pPr>
            <a:lvl5pPr marR="0" lvl="4"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5pPr>
            <a:lvl6pPr marR="0" lvl="5"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6pPr>
            <a:lvl7pPr marR="0" lvl="6"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7pPr>
            <a:lvl8pPr marR="0" lvl="7"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8pPr>
            <a:lvl9pPr marR="0" lvl="8"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9pPr>
          </a:lstStyle>
          <a:p>
            <a:pPr algn="l"/>
            <a:r>
              <a:rPr lang="en-US" sz="4400" b="1" i="0" dirty="0">
                <a:effectLst/>
                <a:latin typeface="Roboto" panose="02000000000000000000" pitchFamily="2" charset="0"/>
              </a:rPr>
              <a:t>Cipher encrypt and Decrypt</a:t>
            </a:r>
            <a:endParaRPr lang="en-US" sz="2800" b="1" i="0" dirty="0">
              <a:solidFill>
                <a:schemeClr val="bg1"/>
              </a:solidFill>
              <a:effectLst/>
              <a:latin typeface="Roboto" panose="02000000000000000000" pitchFamily="2" charset="0"/>
            </a:endParaRPr>
          </a:p>
        </p:txBody>
      </p:sp>
    </p:spTree>
    <p:extLst>
      <p:ext uri="{BB962C8B-B14F-4D97-AF65-F5344CB8AC3E}">
        <p14:creationId xmlns:p14="http://schemas.microsoft.com/office/powerpoint/2010/main" val="36890241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grpSp>
        <p:nvGrpSpPr>
          <p:cNvPr id="413" name="Google Shape;413;p26"/>
          <p:cNvGrpSpPr/>
          <p:nvPr/>
        </p:nvGrpSpPr>
        <p:grpSpPr>
          <a:xfrm>
            <a:off x="7564836" y="3561758"/>
            <a:ext cx="478081" cy="462776"/>
            <a:chOff x="7384385" y="3857442"/>
            <a:chExt cx="523637" cy="506874"/>
          </a:xfrm>
        </p:grpSpPr>
        <p:sp>
          <p:nvSpPr>
            <p:cNvPr id="414" name="Google Shape;414;p26"/>
            <p:cNvSpPr/>
            <p:nvPr/>
          </p:nvSpPr>
          <p:spPr>
            <a:xfrm>
              <a:off x="7384385" y="3865416"/>
              <a:ext cx="498900" cy="498900"/>
            </a:xfrm>
            <a:prstGeom prst="ellipse">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5" name="Google Shape;415;p26"/>
            <p:cNvGrpSpPr/>
            <p:nvPr/>
          </p:nvGrpSpPr>
          <p:grpSpPr>
            <a:xfrm>
              <a:off x="7384385" y="3857442"/>
              <a:ext cx="523637" cy="498900"/>
              <a:chOff x="7384385" y="3857442"/>
              <a:chExt cx="523637" cy="498900"/>
            </a:xfrm>
          </p:grpSpPr>
          <p:sp>
            <p:nvSpPr>
              <p:cNvPr id="416" name="Google Shape;416;p26"/>
              <p:cNvSpPr/>
              <p:nvPr/>
            </p:nvSpPr>
            <p:spPr>
              <a:xfrm>
                <a:off x="7384385" y="3857442"/>
                <a:ext cx="498900" cy="498900"/>
              </a:xfrm>
              <a:prstGeom prst="ellipse">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26"/>
              <p:cNvSpPr/>
              <p:nvPr/>
            </p:nvSpPr>
            <p:spPr>
              <a:xfrm>
                <a:off x="7856422" y="4081138"/>
                <a:ext cx="51600" cy="51600"/>
              </a:xfrm>
              <a:prstGeom prst="flowChartDelay">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9" name="Google Shape;419;p26"/>
          <p:cNvGrpSpPr/>
          <p:nvPr/>
        </p:nvGrpSpPr>
        <p:grpSpPr>
          <a:xfrm>
            <a:off x="8110843" y="3443361"/>
            <a:ext cx="435785" cy="692277"/>
            <a:chOff x="7982421" y="3727763"/>
            <a:chExt cx="477311" cy="758244"/>
          </a:xfrm>
        </p:grpSpPr>
        <p:sp>
          <p:nvSpPr>
            <p:cNvPr id="420" name="Google Shape;420;p26"/>
            <p:cNvSpPr/>
            <p:nvPr/>
          </p:nvSpPr>
          <p:spPr>
            <a:xfrm>
              <a:off x="8054507" y="3728825"/>
              <a:ext cx="316500" cy="756600"/>
            </a:xfrm>
            <a:prstGeom prst="roundRect">
              <a:avLst>
                <a:gd name="adj" fmla="val 15418"/>
              </a:avLst>
            </a:prstGeom>
            <a:solidFill>
              <a:srgbClr val="1B212C"/>
            </a:solidFill>
            <a:ln>
              <a:noFill/>
            </a:ln>
            <a:effectLst>
              <a:outerShdw blurRad="387350" dist="38100" dir="8100000" sx="107000" sy="107000" algn="tr" rotWithShape="0">
                <a:srgbClr val="000000">
                  <a:alpha val="498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26"/>
            <p:cNvSpPr/>
            <p:nvPr/>
          </p:nvSpPr>
          <p:spPr>
            <a:xfrm rot="10800000">
              <a:off x="8054264" y="4233407"/>
              <a:ext cx="316500" cy="252600"/>
            </a:xfrm>
            <a:prstGeom prst="round2SameRect">
              <a:avLst>
                <a:gd name="adj1" fmla="val 16667"/>
                <a:gd name="adj2" fmla="val 0"/>
              </a:avLst>
            </a:prstGeom>
            <a:solidFill>
              <a:srgbClr val="E7E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26"/>
            <p:cNvSpPr/>
            <p:nvPr/>
          </p:nvSpPr>
          <p:spPr>
            <a:xfrm rot="5400000">
              <a:off x="8085300" y="4276650"/>
              <a:ext cx="140700" cy="201900"/>
            </a:xfrm>
            <a:prstGeom prst="triangle">
              <a:avLst>
                <a:gd name="adj" fmla="val 27359"/>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26"/>
            <p:cNvSpPr/>
            <p:nvPr/>
          </p:nvSpPr>
          <p:spPr>
            <a:xfrm>
              <a:off x="8054261" y="3727763"/>
              <a:ext cx="316500" cy="252600"/>
            </a:xfrm>
            <a:prstGeom prst="round2SameRect">
              <a:avLst>
                <a:gd name="adj1" fmla="val 16667"/>
                <a:gd name="adj2" fmla="val 0"/>
              </a:avLst>
            </a:prstGeom>
            <a:solidFill>
              <a:srgbClr val="E7E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26"/>
            <p:cNvSpPr/>
            <p:nvPr/>
          </p:nvSpPr>
          <p:spPr>
            <a:xfrm>
              <a:off x="7991115" y="3866003"/>
              <a:ext cx="434400" cy="486900"/>
            </a:xfrm>
            <a:prstGeom prst="roundRect">
              <a:avLst>
                <a:gd name="adj" fmla="val 12273"/>
              </a:avLst>
            </a:prstGeom>
            <a:solidFill>
              <a:srgbClr val="1B212C"/>
            </a:solidFill>
            <a:ln>
              <a:noFill/>
            </a:ln>
            <a:effectLst>
              <a:outerShdw blurRad="387350" dist="38100" dir="8100000" sx="107000" sy="107000" algn="tr" rotWithShape="0">
                <a:srgbClr val="000000">
                  <a:alpha val="498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26"/>
            <p:cNvSpPr/>
            <p:nvPr/>
          </p:nvSpPr>
          <p:spPr>
            <a:xfrm>
              <a:off x="7982425" y="3884047"/>
              <a:ext cx="451800" cy="499800"/>
            </a:xfrm>
            <a:prstGeom prst="roundRect">
              <a:avLst>
                <a:gd name="adj" fmla="val 10240"/>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26"/>
            <p:cNvSpPr/>
            <p:nvPr/>
          </p:nvSpPr>
          <p:spPr>
            <a:xfrm>
              <a:off x="8408132" y="4081081"/>
              <a:ext cx="51600" cy="51600"/>
            </a:xfrm>
            <a:prstGeom prst="flowChartDelay">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26"/>
            <p:cNvSpPr/>
            <p:nvPr/>
          </p:nvSpPr>
          <p:spPr>
            <a:xfrm>
              <a:off x="7982421" y="3863888"/>
              <a:ext cx="451800" cy="513900"/>
            </a:xfrm>
            <a:prstGeom prst="roundRect">
              <a:avLst>
                <a:gd name="adj" fmla="val 10240"/>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28" name="Google Shape;428;p26" descr="offset_comp_342327_edited.jpg"/>
          <p:cNvPicPr preferRelativeResize="0"/>
          <p:nvPr/>
        </p:nvPicPr>
        <p:blipFill rotWithShape="1">
          <a:blip r:embed="rId3">
            <a:alphaModFix/>
          </a:blip>
          <a:srcRect l="49668" t="55915" r="37351" b="27092"/>
          <a:stretch/>
        </p:blipFill>
        <p:spPr>
          <a:xfrm>
            <a:off x="8127235" y="3586562"/>
            <a:ext cx="379200" cy="429900"/>
          </a:xfrm>
          <a:prstGeom prst="roundRect">
            <a:avLst>
              <a:gd name="adj" fmla="val 7794"/>
            </a:avLst>
          </a:prstGeom>
          <a:noFill/>
          <a:ln w="9525" cap="flat" cmpd="sng">
            <a:solidFill>
              <a:srgbClr val="FFFFFF"/>
            </a:solidFill>
            <a:prstDash val="solid"/>
            <a:round/>
            <a:headEnd type="none" w="sm" len="sm"/>
            <a:tailEnd type="none" w="sm" len="sm"/>
          </a:ln>
        </p:spPr>
      </p:pic>
      <p:sp>
        <p:nvSpPr>
          <p:cNvPr id="429" name="Google Shape;429;p26"/>
          <p:cNvSpPr txBox="1">
            <a:spLocks noGrp="1"/>
          </p:cNvSpPr>
          <p:nvPr>
            <p:ph type="title"/>
          </p:nvPr>
        </p:nvSpPr>
        <p:spPr>
          <a:xfrm>
            <a:off x="472398" y="1452542"/>
            <a:ext cx="8389662" cy="2845770"/>
          </a:xfrm>
          <a:prstGeom prst="rect">
            <a:avLst/>
          </a:prstGeom>
        </p:spPr>
        <p:txBody>
          <a:bodyPr spcFirstLastPara="1" wrap="square" lIns="91425" tIns="91425" rIns="91425" bIns="91425" anchor="t" anchorCtr="0">
            <a:noAutofit/>
          </a:bodyPr>
          <a:lstStyle/>
          <a:p>
            <a:pPr algn="l"/>
            <a:r>
              <a:rPr lang="en-US" sz="1600" b="0" i="0" dirty="0">
                <a:solidFill>
                  <a:srgbClr val="D1D5DB"/>
                </a:solidFill>
                <a:effectLst/>
                <a:latin typeface="Söhne"/>
              </a:rPr>
              <a:t>Usage:</a:t>
            </a:r>
            <a:br>
              <a:rPr lang="en-US" sz="1600" b="0" i="0" dirty="0">
                <a:solidFill>
                  <a:srgbClr val="D1D5DB"/>
                </a:solidFill>
                <a:effectLst/>
                <a:latin typeface="Söhne"/>
              </a:rPr>
            </a:br>
            <a:br>
              <a:rPr lang="en-US" sz="1600" b="0" i="0" dirty="0">
                <a:solidFill>
                  <a:srgbClr val="D1D5DB"/>
                </a:solidFill>
                <a:effectLst/>
                <a:latin typeface="Söhne"/>
              </a:rPr>
            </a:br>
            <a:r>
              <a:rPr lang="en-US" sz="1600" b="0" i="0" dirty="0">
                <a:solidFill>
                  <a:srgbClr val="D1D5DB"/>
                </a:solidFill>
                <a:effectLst/>
                <a:latin typeface="Söhne"/>
              </a:rPr>
              <a:t>Enter the plaintext message in the </a:t>
            </a:r>
            <a:r>
              <a:rPr lang="en-US" sz="1600" b="0" i="0" dirty="0" err="1">
                <a:solidFill>
                  <a:srgbClr val="D1D5DB"/>
                </a:solidFill>
                <a:effectLst/>
                <a:latin typeface="Söhne"/>
              </a:rPr>
              <a:t>plaintext_entry</a:t>
            </a:r>
            <a:r>
              <a:rPr lang="en-US" sz="1600" b="0" i="0" dirty="0">
                <a:solidFill>
                  <a:srgbClr val="D1D5DB"/>
                </a:solidFill>
                <a:effectLst/>
                <a:latin typeface="Söhne"/>
              </a:rPr>
              <a:t> widget.</a:t>
            </a:r>
            <a:br>
              <a:rPr lang="en-US" sz="1600" b="0" i="0" dirty="0">
                <a:solidFill>
                  <a:srgbClr val="D1D5DB"/>
                </a:solidFill>
                <a:effectLst/>
                <a:latin typeface="Söhne"/>
              </a:rPr>
            </a:br>
            <a:br>
              <a:rPr lang="en-US" sz="1600" b="0" i="0" dirty="0">
                <a:solidFill>
                  <a:srgbClr val="D1D5DB"/>
                </a:solidFill>
                <a:effectLst/>
                <a:latin typeface="Söhne"/>
              </a:rPr>
            </a:br>
            <a:r>
              <a:rPr lang="en-US" sz="1600" b="0" i="0" dirty="0">
                <a:solidFill>
                  <a:srgbClr val="D1D5DB"/>
                </a:solidFill>
                <a:effectLst/>
                <a:latin typeface="Söhne"/>
              </a:rPr>
              <a:t>Select the desired cipher type from the </a:t>
            </a:r>
            <a:r>
              <a:rPr lang="en-US" sz="1600" b="0" i="0" dirty="0" err="1">
                <a:solidFill>
                  <a:srgbClr val="D1D5DB"/>
                </a:solidFill>
                <a:effectLst/>
                <a:latin typeface="Söhne"/>
              </a:rPr>
              <a:t>cipher_dropdown</a:t>
            </a:r>
            <a:r>
              <a:rPr lang="en-US" sz="1600" b="0" i="0" dirty="0">
                <a:solidFill>
                  <a:srgbClr val="D1D5DB"/>
                </a:solidFill>
                <a:effectLst/>
                <a:latin typeface="Söhne"/>
              </a:rPr>
              <a:t> widget.</a:t>
            </a:r>
            <a:br>
              <a:rPr lang="en-US" sz="1600" b="0" i="0" dirty="0">
                <a:solidFill>
                  <a:srgbClr val="D1D5DB"/>
                </a:solidFill>
                <a:effectLst/>
                <a:latin typeface="Söhne"/>
              </a:rPr>
            </a:br>
            <a:br>
              <a:rPr lang="en-US" sz="1600" b="0" i="0" dirty="0">
                <a:solidFill>
                  <a:srgbClr val="D1D5DB"/>
                </a:solidFill>
                <a:effectLst/>
                <a:latin typeface="Söhne"/>
              </a:rPr>
            </a:br>
            <a:r>
              <a:rPr lang="en-US" sz="1600" b="0" i="0" dirty="0">
                <a:solidFill>
                  <a:srgbClr val="D1D5DB"/>
                </a:solidFill>
                <a:effectLst/>
                <a:latin typeface="Söhne"/>
              </a:rPr>
              <a:t>Provide the key in the </a:t>
            </a:r>
            <a:r>
              <a:rPr lang="en-US" sz="1600" b="0" i="0" dirty="0" err="1">
                <a:solidFill>
                  <a:srgbClr val="D1D5DB"/>
                </a:solidFill>
                <a:effectLst/>
                <a:latin typeface="Söhne"/>
              </a:rPr>
              <a:t>key_entry</a:t>
            </a:r>
            <a:r>
              <a:rPr lang="en-US" sz="1600" b="0" i="0" dirty="0">
                <a:solidFill>
                  <a:srgbClr val="D1D5DB"/>
                </a:solidFill>
                <a:effectLst/>
                <a:latin typeface="Söhne"/>
              </a:rPr>
              <a:t> widget.</a:t>
            </a:r>
            <a:br>
              <a:rPr lang="en-US" sz="1600" b="0" i="0" dirty="0">
                <a:solidFill>
                  <a:srgbClr val="D1D5DB"/>
                </a:solidFill>
                <a:effectLst/>
                <a:latin typeface="Söhne"/>
              </a:rPr>
            </a:br>
            <a:br>
              <a:rPr lang="en-US" sz="1600" b="0" i="0" dirty="0">
                <a:solidFill>
                  <a:srgbClr val="D1D5DB"/>
                </a:solidFill>
                <a:effectLst/>
                <a:latin typeface="Söhne"/>
              </a:rPr>
            </a:br>
            <a:r>
              <a:rPr lang="en-US" sz="1600" b="0" i="0" dirty="0">
                <a:solidFill>
                  <a:srgbClr val="D1D5DB"/>
                </a:solidFill>
                <a:effectLst/>
                <a:latin typeface="Söhne"/>
              </a:rPr>
              <a:t>Select the action (Encrypt or Decrypt) using the </a:t>
            </a:r>
            <a:r>
              <a:rPr lang="en-US" sz="1600" b="0" i="0" dirty="0" err="1">
                <a:solidFill>
                  <a:srgbClr val="D1D5DB"/>
                </a:solidFill>
                <a:effectLst/>
                <a:latin typeface="Söhne"/>
              </a:rPr>
              <a:t>action_dropdown</a:t>
            </a:r>
            <a:r>
              <a:rPr lang="en-US" sz="1600" b="0" i="0" dirty="0">
                <a:solidFill>
                  <a:srgbClr val="D1D5DB"/>
                </a:solidFill>
                <a:effectLst/>
                <a:latin typeface="Söhne"/>
              </a:rPr>
              <a:t> widget.</a:t>
            </a:r>
            <a:br>
              <a:rPr lang="en-US" sz="1600" b="0" i="0" dirty="0">
                <a:solidFill>
                  <a:srgbClr val="D1D5DB"/>
                </a:solidFill>
                <a:effectLst/>
                <a:latin typeface="Söhne"/>
              </a:rPr>
            </a:br>
            <a:br>
              <a:rPr lang="en-US" sz="1600" b="0" i="0" dirty="0">
                <a:solidFill>
                  <a:srgbClr val="D1D5DB"/>
                </a:solidFill>
                <a:effectLst/>
                <a:latin typeface="Söhne"/>
              </a:rPr>
            </a:br>
            <a:r>
              <a:rPr lang="en-US" sz="1600" b="0" i="0" dirty="0">
                <a:solidFill>
                  <a:srgbClr val="D1D5DB"/>
                </a:solidFill>
                <a:effectLst/>
                <a:latin typeface="Söhne"/>
              </a:rPr>
              <a:t>Click the Encrypt/Decrypt button to perform the encryption or decryption.</a:t>
            </a:r>
            <a:br>
              <a:rPr lang="en-US" sz="1600" b="0" i="0" dirty="0">
                <a:solidFill>
                  <a:srgbClr val="D1D5DB"/>
                </a:solidFill>
                <a:effectLst/>
                <a:latin typeface="Söhne"/>
              </a:rPr>
            </a:br>
            <a:br>
              <a:rPr lang="en-US" sz="1600" b="0" i="0" dirty="0">
                <a:solidFill>
                  <a:srgbClr val="D1D5DB"/>
                </a:solidFill>
                <a:effectLst/>
                <a:latin typeface="Söhne"/>
              </a:rPr>
            </a:br>
            <a:r>
              <a:rPr lang="en-US" sz="1600" b="0" i="0" dirty="0">
                <a:solidFill>
                  <a:srgbClr val="D1D5DB"/>
                </a:solidFill>
                <a:effectLst/>
                <a:latin typeface="Söhne"/>
              </a:rPr>
              <a:t>The result will be displayed in the </a:t>
            </a:r>
            <a:r>
              <a:rPr lang="en-US" sz="1600" b="0" i="0" dirty="0" err="1">
                <a:solidFill>
                  <a:srgbClr val="D1D5DB"/>
                </a:solidFill>
                <a:effectLst/>
                <a:latin typeface="Söhne"/>
              </a:rPr>
              <a:t>result_label</a:t>
            </a:r>
            <a:r>
              <a:rPr lang="en-US" sz="1600" b="0" i="0" dirty="0">
                <a:solidFill>
                  <a:srgbClr val="D1D5DB"/>
                </a:solidFill>
                <a:effectLst/>
                <a:latin typeface="Söhne"/>
              </a:rPr>
              <a:t> widget.</a:t>
            </a:r>
          </a:p>
        </p:txBody>
      </p:sp>
      <p:sp>
        <p:nvSpPr>
          <p:cNvPr id="2" name="Google Shape;234;p18">
            <a:extLst>
              <a:ext uri="{FF2B5EF4-FFF2-40B4-BE49-F238E27FC236}">
                <a16:creationId xmlns:a16="http://schemas.microsoft.com/office/drawing/2014/main" id="{62756841-6209-515E-34D5-E0C636A3589B}"/>
              </a:ext>
            </a:extLst>
          </p:cNvPr>
          <p:cNvSpPr txBox="1">
            <a:spLocks/>
          </p:cNvSpPr>
          <p:nvPr/>
        </p:nvSpPr>
        <p:spPr>
          <a:xfrm>
            <a:off x="1124747" y="439205"/>
            <a:ext cx="7421881" cy="487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1pPr>
            <a:lvl2pPr marR="0" lvl="1"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2pPr>
            <a:lvl3pPr marR="0" lvl="2"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3pPr>
            <a:lvl4pPr marR="0" lvl="3"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4pPr>
            <a:lvl5pPr marR="0" lvl="4"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5pPr>
            <a:lvl6pPr marR="0" lvl="5"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6pPr>
            <a:lvl7pPr marR="0" lvl="6"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7pPr>
            <a:lvl8pPr marR="0" lvl="7"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8pPr>
            <a:lvl9pPr marR="0" lvl="8"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9pPr>
          </a:lstStyle>
          <a:p>
            <a:pPr algn="l"/>
            <a:r>
              <a:rPr lang="en-US" sz="4400" b="1" i="0" dirty="0">
                <a:effectLst/>
                <a:latin typeface="Roboto" panose="02000000000000000000" pitchFamily="2" charset="0"/>
              </a:rPr>
              <a:t>Cipher encrypt and Decrypt</a:t>
            </a:r>
            <a:endParaRPr lang="en-US" sz="2800" b="1" i="0" dirty="0">
              <a:solidFill>
                <a:schemeClr val="bg1"/>
              </a:solidFill>
              <a:effectLst/>
              <a:latin typeface="Roboto" panose="02000000000000000000" pitchFamily="2" charset="0"/>
            </a:endParaRPr>
          </a:p>
        </p:txBody>
      </p:sp>
    </p:spTree>
    <p:extLst>
      <p:ext uri="{BB962C8B-B14F-4D97-AF65-F5344CB8AC3E}">
        <p14:creationId xmlns:p14="http://schemas.microsoft.com/office/powerpoint/2010/main" val="6045138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Google Shape;309;p21"/>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000" dirty="0"/>
              <a:t>Step 1:</a:t>
            </a:r>
            <a:endParaRPr sz="2000" dirty="0"/>
          </a:p>
        </p:txBody>
      </p:sp>
      <p:pic>
        <p:nvPicPr>
          <p:cNvPr id="3" name="Picture 2">
            <a:extLst>
              <a:ext uri="{FF2B5EF4-FFF2-40B4-BE49-F238E27FC236}">
                <a16:creationId xmlns:a16="http://schemas.microsoft.com/office/drawing/2014/main" id="{FE57A4F2-DE1D-BE8A-6E52-0F3ED17359FF}"/>
              </a:ext>
            </a:extLst>
          </p:cNvPr>
          <p:cNvPicPr>
            <a:picLocks noChangeAspect="1"/>
          </p:cNvPicPr>
          <p:nvPr/>
        </p:nvPicPr>
        <p:blipFill>
          <a:blip r:embed="rId3"/>
          <a:stretch>
            <a:fillRect/>
          </a:stretch>
        </p:blipFill>
        <p:spPr>
          <a:xfrm>
            <a:off x="0" y="1331425"/>
            <a:ext cx="9194354" cy="2504226"/>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Google Shape;309;p21"/>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000" dirty="0"/>
              <a:t>Step 2:</a:t>
            </a:r>
            <a:endParaRPr sz="2000" dirty="0"/>
          </a:p>
        </p:txBody>
      </p:sp>
      <p:pic>
        <p:nvPicPr>
          <p:cNvPr id="4" name="Picture 3">
            <a:extLst>
              <a:ext uri="{FF2B5EF4-FFF2-40B4-BE49-F238E27FC236}">
                <a16:creationId xmlns:a16="http://schemas.microsoft.com/office/drawing/2014/main" id="{1C98E844-B0D0-9328-47D6-57EEEF684D0F}"/>
              </a:ext>
            </a:extLst>
          </p:cNvPr>
          <p:cNvPicPr>
            <a:picLocks noChangeAspect="1"/>
          </p:cNvPicPr>
          <p:nvPr/>
        </p:nvPicPr>
        <p:blipFill>
          <a:blip r:embed="rId3"/>
          <a:stretch>
            <a:fillRect/>
          </a:stretch>
        </p:blipFill>
        <p:spPr>
          <a:xfrm>
            <a:off x="0" y="1020970"/>
            <a:ext cx="9138572" cy="4122530"/>
          </a:xfrm>
          <a:prstGeom prst="rect">
            <a:avLst/>
          </a:prstGeom>
        </p:spPr>
      </p:pic>
    </p:spTree>
    <p:extLst>
      <p:ext uri="{BB962C8B-B14F-4D97-AF65-F5344CB8AC3E}">
        <p14:creationId xmlns:p14="http://schemas.microsoft.com/office/powerpoint/2010/main" val="42004191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18"/>
          <p:cNvSpPr txBox="1">
            <a:spLocks noGrp="1"/>
          </p:cNvSpPr>
          <p:nvPr>
            <p:ph type="title"/>
          </p:nvPr>
        </p:nvSpPr>
        <p:spPr>
          <a:xfrm>
            <a:off x="350520" y="1132625"/>
            <a:ext cx="4418250" cy="4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200" b="1" dirty="0">
                <a:solidFill>
                  <a:schemeClr val="bg1"/>
                </a:solidFill>
              </a:rPr>
              <a:t>Team Members:</a:t>
            </a:r>
            <a:endParaRPr sz="3200" b="1" dirty="0">
              <a:solidFill>
                <a:schemeClr val="bg1"/>
              </a:solidFill>
            </a:endParaRPr>
          </a:p>
        </p:txBody>
      </p:sp>
      <p:sp>
        <p:nvSpPr>
          <p:cNvPr id="235" name="Google Shape;235;p18"/>
          <p:cNvSpPr txBox="1"/>
          <p:nvPr/>
        </p:nvSpPr>
        <p:spPr>
          <a:xfrm>
            <a:off x="608500" y="2192191"/>
            <a:ext cx="504935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800" b="1" dirty="0">
                <a:solidFill>
                  <a:schemeClr val="bg1"/>
                </a:solidFill>
                <a:latin typeface="Montserrat"/>
                <a:ea typeface="Montserrat"/>
                <a:cs typeface="Montserrat"/>
                <a:sym typeface="Montserrat"/>
              </a:rPr>
              <a:t>Mohamed Khaled Mohamed - G4</a:t>
            </a:r>
            <a:endParaRPr sz="2400" b="1" dirty="0">
              <a:solidFill>
                <a:schemeClr val="bg1"/>
              </a:solidFill>
              <a:latin typeface="Average"/>
              <a:ea typeface="Average"/>
              <a:cs typeface="Average"/>
              <a:sym typeface="Average"/>
            </a:endParaRPr>
          </a:p>
        </p:txBody>
      </p:sp>
      <p:sp>
        <p:nvSpPr>
          <p:cNvPr id="236" name="Google Shape;236;p18"/>
          <p:cNvSpPr txBox="1"/>
          <p:nvPr/>
        </p:nvSpPr>
        <p:spPr>
          <a:xfrm>
            <a:off x="608500" y="2680442"/>
            <a:ext cx="4729241"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800" b="1" dirty="0">
                <a:solidFill>
                  <a:schemeClr val="bg1"/>
                </a:solidFill>
                <a:latin typeface="Montserrat"/>
                <a:ea typeface="Montserrat"/>
                <a:cs typeface="Montserrat"/>
                <a:sym typeface="Montserrat"/>
              </a:rPr>
              <a:t>Ahmed Hazem - G1</a:t>
            </a:r>
            <a:endParaRPr sz="1800" b="1" dirty="0">
              <a:solidFill>
                <a:schemeClr val="bg1"/>
              </a:solidFill>
              <a:latin typeface="Montserrat"/>
              <a:ea typeface="Montserrat"/>
              <a:cs typeface="Montserrat"/>
              <a:sym typeface="Montserrat"/>
            </a:endParaRPr>
          </a:p>
        </p:txBody>
      </p:sp>
      <p:sp>
        <p:nvSpPr>
          <p:cNvPr id="237" name="Google Shape;237;p18"/>
          <p:cNvSpPr txBox="1"/>
          <p:nvPr/>
        </p:nvSpPr>
        <p:spPr>
          <a:xfrm>
            <a:off x="608500" y="3179489"/>
            <a:ext cx="4729241"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800" b="1" dirty="0" err="1">
                <a:solidFill>
                  <a:schemeClr val="bg1"/>
                </a:solidFill>
                <a:latin typeface="Montserrat"/>
                <a:ea typeface="Montserrat"/>
                <a:cs typeface="Montserrat"/>
                <a:sym typeface="Montserrat"/>
              </a:rPr>
              <a:t>Abdullhady</a:t>
            </a:r>
            <a:r>
              <a:rPr lang="en-GB" sz="1800" b="1" dirty="0">
                <a:solidFill>
                  <a:schemeClr val="bg1"/>
                </a:solidFill>
                <a:latin typeface="Montserrat"/>
                <a:ea typeface="Montserrat"/>
                <a:cs typeface="Montserrat"/>
                <a:sym typeface="Montserrat"/>
              </a:rPr>
              <a:t> Mohamed - G4</a:t>
            </a:r>
            <a:endParaRPr sz="1800" b="1" dirty="0">
              <a:solidFill>
                <a:schemeClr val="bg1"/>
              </a:solidFill>
              <a:latin typeface="Montserrat"/>
              <a:ea typeface="Montserrat"/>
              <a:cs typeface="Montserrat"/>
              <a:sym typeface="Montserrat"/>
            </a:endParaRPr>
          </a:p>
        </p:txBody>
      </p:sp>
      <p:sp>
        <p:nvSpPr>
          <p:cNvPr id="238" name="Google Shape;238;p18"/>
          <p:cNvSpPr txBox="1"/>
          <p:nvPr/>
        </p:nvSpPr>
        <p:spPr>
          <a:xfrm>
            <a:off x="608500" y="3667740"/>
            <a:ext cx="4729241"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800" b="1" dirty="0">
                <a:solidFill>
                  <a:schemeClr val="bg1"/>
                </a:solidFill>
                <a:latin typeface="Montserrat"/>
                <a:ea typeface="Montserrat"/>
                <a:cs typeface="Montserrat"/>
                <a:sym typeface="Montserrat"/>
              </a:rPr>
              <a:t>Nada Mohamed Mostafa - G6</a:t>
            </a:r>
            <a:endParaRPr sz="2400" b="1" dirty="0">
              <a:solidFill>
                <a:schemeClr val="bg1"/>
              </a:solidFill>
              <a:latin typeface="Average"/>
              <a:ea typeface="Average"/>
              <a:cs typeface="Average"/>
              <a:sym typeface="Average"/>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Google Shape;309;p21"/>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000" dirty="0"/>
              <a:t>Step 3:</a:t>
            </a:r>
            <a:endParaRPr sz="2000" dirty="0"/>
          </a:p>
        </p:txBody>
      </p:sp>
      <p:pic>
        <p:nvPicPr>
          <p:cNvPr id="4" name="Picture 3">
            <a:extLst>
              <a:ext uri="{FF2B5EF4-FFF2-40B4-BE49-F238E27FC236}">
                <a16:creationId xmlns:a16="http://schemas.microsoft.com/office/drawing/2014/main" id="{7EB5288D-484B-E971-A7D6-2E397D772FE4}"/>
              </a:ext>
            </a:extLst>
          </p:cNvPr>
          <p:cNvPicPr>
            <a:picLocks noChangeAspect="1"/>
          </p:cNvPicPr>
          <p:nvPr/>
        </p:nvPicPr>
        <p:blipFill>
          <a:blip r:embed="rId3"/>
          <a:stretch>
            <a:fillRect/>
          </a:stretch>
        </p:blipFill>
        <p:spPr>
          <a:xfrm>
            <a:off x="2308860" y="0"/>
            <a:ext cx="6599117" cy="5143500"/>
          </a:xfrm>
          <a:prstGeom prst="rect">
            <a:avLst/>
          </a:prstGeom>
        </p:spPr>
      </p:pic>
    </p:spTree>
    <p:extLst>
      <p:ext uri="{BB962C8B-B14F-4D97-AF65-F5344CB8AC3E}">
        <p14:creationId xmlns:p14="http://schemas.microsoft.com/office/powerpoint/2010/main" val="35784833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Google Shape;309;p21"/>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000" dirty="0"/>
              <a:t>Step 4:</a:t>
            </a:r>
            <a:endParaRPr sz="2000" dirty="0"/>
          </a:p>
        </p:txBody>
      </p:sp>
      <p:pic>
        <p:nvPicPr>
          <p:cNvPr id="3" name="Picture 2">
            <a:extLst>
              <a:ext uri="{FF2B5EF4-FFF2-40B4-BE49-F238E27FC236}">
                <a16:creationId xmlns:a16="http://schemas.microsoft.com/office/drawing/2014/main" id="{91ED3201-9F64-D13F-5023-759D1227A647}"/>
              </a:ext>
            </a:extLst>
          </p:cNvPr>
          <p:cNvPicPr>
            <a:picLocks noChangeAspect="1"/>
          </p:cNvPicPr>
          <p:nvPr/>
        </p:nvPicPr>
        <p:blipFill>
          <a:blip r:embed="rId3"/>
          <a:stretch>
            <a:fillRect/>
          </a:stretch>
        </p:blipFill>
        <p:spPr>
          <a:xfrm>
            <a:off x="2560320" y="7718"/>
            <a:ext cx="6583680" cy="5135782"/>
          </a:xfrm>
          <a:prstGeom prst="rect">
            <a:avLst/>
          </a:prstGeom>
        </p:spPr>
      </p:pic>
    </p:spTree>
    <p:extLst>
      <p:ext uri="{BB962C8B-B14F-4D97-AF65-F5344CB8AC3E}">
        <p14:creationId xmlns:p14="http://schemas.microsoft.com/office/powerpoint/2010/main" val="33231105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Google Shape;309;p21"/>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000" dirty="0"/>
              <a:t>Step 4:</a:t>
            </a:r>
            <a:endParaRPr sz="2000" dirty="0"/>
          </a:p>
        </p:txBody>
      </p:sp>
      <p:pic>
        <p:nvPicPr>
          <p:cNvPr id="4" name="Picture 3">
            <a:extLst>
              <a:ext uri="{FF2B5EF4-FFF2-40B4-BE49-F238E27FC236}">
                <a16:creationId xmlns:a16="http://schemas.microsoft.com/office/drawing/2014/main" id="{F3990DE2-C726-7216-6C2C-0363E45A60EB}"/>
              </a:ext>
            </a:extLst>
          </p:cNvPr>
          <p:cNvPicPr>
            <a:picLocks noChangeAspect="1"/>
          </p:cNvPicPr>
          <p:nvPr/>
        </p:nvPicPr>
        <p:blipFill>
          <a:blip r:embed="rId3"/>
          <a:stretch>
            <a:fillRect/>
          </a:stretch>
        </p:blipFill>
        <p:spPr>
          <a:xfrm>
            <a:off x="2358280" y="0"/>
            <a:ext cx="6785720" cy="5143501"/>
          </a:xfrm>
          <a:prstGeom prst="rect">
            <a:avLst/>
          </a:prstGeom>
        </p:spPr>
      </p:pic>
    </p:spTree>
    <p:extLst>
      <p:ext uri="{BB962C8B-B14F-4D97-AF65-F5344CB8AC3E}">
        <p14:creationId xmlns:p14="http://schemas.microsoft.com/office/powerpoint/2010/main" val="31418568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Google Shape;309;p21"/>
          <p:cNvSpPr txBox="1">
            <a:spLocks noGrp="1"/>
          </p:cNvSpPr>
          <p:nvPr>
            <p:ph type="title"/>
          </p:nvPr>
        </p:nvSpPr>
        <p:spPr>
          <a:xfrm>
            <a:off x="1052550" y="218064"/>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000" dirty="0"/>
              <a:t>Step 6:</a:t>
            </a:r>
            <a:endParaRPr sz="2000" dirty="0"/>
          </a:p>
        </p:txBody>
      </p:sp>
      <p:pic>
        <p:nvPicPr>
          <p:cNvPr id="6" name="Picture 5">
            <a:extLst>
              <a:ext uri="{FF2B5EF4-FFF2-40B4-BE49-F238E27FC236}">
                <a16:creationId xmlns:a16="http://schemas.microsoft.com/office/drawing/2014/main" id="{F36E42F1-8ABD-7FA9-9445-842AAF2F4F49}"/>
              </a:ext>
            </a:extLst>
          </p:cNvPr>
          <p:cNvPicPr>
            <a:picLocks noChangeAspect="1"/>
          </p:cNvPicPr>
          <p:nvPr/>
        </p:nvPicPr>
        <p:blipFill>
          <a:blip r:embed="rId3"/>
          <a:stretch>
            <a:fillRect/>
          </a:stretch>
        </p:blipFill>
        <p:spPr>
          <a:xfrm>
            <a:off x="0" y="675114"/>
            <a:ext cx="9144000" cy="4468386"/>
          </a:xfrm>
          <a:prstGeom prst="rect">
            <a:avLst/>
          </a:prstGeom>
        </p:spPr>
      </p:pic>
    </p:spTree>
    <p:extLst>
      <p:ext uri="{BB962C8B-B14F-4D97-AF65-F5344CB8AC3E}">
        <p14:creationId xmlns:p14="http://schemas.microsoft.com/office/powerpoint/2010/main" val="33366227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Google Shape;309;p21"/>
          <p:cNvSpPr txBox="1">
            <a:spLocks noGrp="1"/>
          </p:cNvSpPr>
          <p:nvPr>
            <p:ph type="title"/>
          </p:nvPr>
        </p:nvSpPr>
        <p:spPr>
          <a:xfrm>
            <a:off x="1052550" y="218064"/>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000" dirty="0"/>
              <a:t>Step 6:</a:t>
            </a:r>
            <a:endParaRPr sz="2000" dirty="0"/>
          </a:p>
        </p:txBody>
      </p:sp>
      <p:pic>
        <p:nvPicPr>
          <p:cNvPr id="3" name="Picture 2">
            <a:extLst>
              <a:ext uri="{FF2B5EF4-FFF2-40B4-BE49-F238E27FC236}">
                <a16:creationId xmlns:a16="http://schemas.microsoft.com/office/drawing/2014/main" id="{28831D99-3F36-7E2F-09EF-3411DE5066C4}"/>
              </a:ext>
            </a:extLst>
          </p:cNvPr>
          <p:cNvPicPr>
            <a:picLocks noChangeAspect="1"/>
          </p:cNvPicPr>
          <p:nvPr/>
        </p:nvPicPr>
        <p:blipFill>
          <a:blip r:embed="rId3"/>
          <a:stretch>
            <a:fillRect/>
          </a:stretch>
        </p:blipFill>
        <p:spPr>
          <a:xfrm>
            <a:off x="31484" y="1447800"/>
            <a:ext cx="9112516" cy="1859280"/>
          </a:xfrm>
          <a:prstGeom prst="rect">
            <a:avLst/>
          </a:prstGeom>
        </p:spPr>
      </p:pic>
    </p:spTree>
    <p:extLst>
      <p:ext uri="{BB962C8B-B14F-4D97-AF65-F5344CB8AC3E}">
        <p14:creationId xmlns:p14="http://schemas.microsoft.com/office/powerpoint/2010/main" val="30449405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Google Shape;309;p21"/>
          <p:cNvSpPr txBox="1">
            <a:spLocks noGrp="1"/>
          </p:cNvSpPr>
          <p:nvPr>
            <p:ph type="title"/>
          </p:nvPr>
        </p:nvSpPr>
        <p:spPr>
          <a:xfrm>
            <a:off x="1052550" y="218064"/>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000" dirty="0"/>
              <a:t>Step 6:</a:t>
            </a:r>
            <a:endParaRPr sz="2000" dirty="0"/>
          </a:p>
        </p:txBody>
      </p:sp>
      <p:pic>
        <p:nvPicPr>
          <p:cNvPr id="4" name="Picture 3">
            <a:extLst>
              <a:ext uri="{FF2B5EF4-FFF2-40B4-BE49-F238E27FC236}">
                <a16:creationId xmlns:a16="http://schemas.microsoft.com/office/drawing/2014/main" id="{E8BBF6B9-AA5A-F4FC-63C0-F4023C6D0E2A}"/>
              </a:ext>
            </a:extLst>
          </p:cNvPr>
          <p:cNvPicPr>
            <a:picLocks noChangeAspect="1"/>
          </p:cNvPicPr>
          <p:nvPr/>
        </p:nvPicPr>
        <p:blipFill>
          <a:blip r:embed="rId3"/>
          <a:stretch>
            <a:fillRect/>
          </a:stretch>
        </p:blipFill>
        <p:spPr>
          <a:xfrm>
            <a:off x="0" y="1546860"/>
            <a:ext cx="9158593" cy="2049780"/>
          </a:xfrm>
          <a:prstGeom prst="rect">
            <a:avLst/>
          </a:prstGeom>
        </p:spPr>
      </p:pic>
    </p:spTree>
    <p:extLst>
      <p:ext uri="{BB962C8B-B14F-4D97-AF65-F5344CB8AC3E}">
        <p14:creationId xmlns:p14="http://schemas.microsoft.com/office/powerpoint/2010/main" val="12039209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Google Shape;309;p21"/>
          <p:cNvSpPr txBox="1">
            <a:spLocks noGrp="1"/>
          </p:cNvSpPr>
          <p:nvPr>
            <p:ph type="title"/>
          </p:nvPr>
        </p:nvSpPr>
        <p:spPr>
          <a:xfrm>
            <a:off x="1052550" y="218064"/>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000" dirty="0"/>
              <a:t>Step 6:</a:t>
            </a:r>
            <a:endParaRPr sz="2000" dirty="0"/>
          </a:p>
        </p:txBody>
      </p:sp>
      <p:pic>
        <p:nvPicPr>
          <p:cNvPr id="3" name="Picture 2">
            <a:extLst>
              <a:ext uri="{FF2B5EF4-FFF2-40B4-BE49-F238E27FC236}">
                <a16:creationId xmlns:a16="http://schemas.microsoft.com/office/drawing/2014/main" id="{BB773C0A-1CC6-4BAC-265E-DDA1E9791C6C}"/>
              </a:ext>
            </a:extLst>
          </p:cNvPr>
          <p:cNvPicPr>
            <a:picLocks noChangeAspect="1"/>
          </p:cNvPicPr>
          <p:nvPr/>
        </p:nvPicPr>
        <p:blipFill>
          <a:blip r:embed="rId3"/>
          <a:stretch>
            <a:fillRect/>
          </a:stretch>
        </p:blipFill>
        <p:spPr>
          <a:xfrm>
            <a:off x="26948" y="1295400"/>
            <a:ext cx="9062969" cy="2545080"/>
          </a:xfrm>
          <a:prstGeom prst="rect">
            <a:avLst/>
          </a:prstGeom>
        </p:spPr>
      </p:pic>
    </p:spTree>
    <p:extLst>
      <p:ext uri="{BB962C8B-B14F-4D97-AF65-F5344CB8AC3E}">
        <p14:creationId xmlns:p14="http://schemas.microsoft.com/office/powerpoint/2010/main" val="3507871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Google Shape;309;p21"/>
          <p:cNvSpPr txBox="1">
            <a:spLocks noGrp="1"/>
          </p:cNvSpPr>
          <p:nvPr>
            <p:ph type="title"/>
          </p:nvPr>
        </p:nvSpPr>
        <p:spPr>
          <a:xfrm>
            <a:off x="1052550" y="218064"/>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000" dirty="0"/>
              <a:t>Step 7: Test case</a:t>
            </a:r>
            <a:endParaRPr sz="2000" dirty="0"/>
          </a:p>
        </p:txBody>
      </p:sp>
      <p:pic>
        <p:nvPicPr>
          <p:cNvPr id="4" name="Picture 3">
            <a:extLst>
              <a:ext uri="{FF2B5EF4-FFF2-40B4-BE49-F238E27FC236}">
                <a16:creationId xmlns:a16="http://schemas.microsoft.com/office/drawing/2014/main" id="{ADBF1194-5C12-8D34-5075-DF6C20F0652F}"/>
              </a:ext>
            </a:extLst>
          </p:cNvPr>
          <p:cNvPicPr>
            <a:picLocks noChangeAspect="1"/>
          </p:cNvPicPr>
          <p:nvPr/>
        </p:nvPicPr>
        <p:blipFill>
          <a:blip r:embed="rId3"/>
          <a:stretch>
            <a:fillRect/>
          </a:stretch>
        </p:blipFill>
        <p:spPr>
          <a:xfrm>
            <a:off x="0" y="966404"/>
            <a:ext cx="9129350" cy="1797116"/>
          </a:xfrm>
          <a:prstGeom prst="rect">
            <a:avLst/>
          </a:prstGeom>
        </p:spPr>
      </p:pic>
      <p:pic>
        <p:nvPicPr>
          <p:cNvPr id="6" name="Picture 5">
            <a:extLst>
              <a:ext uri="{FF2B5EF4-FFF2-40B4-BE49-F238E27FC236}">
                <a16:creationId xmlns:a16="http://schemas.microsoft.com/office/drawing/2014/main" id="{AA367B77-CBD0-3DFA-600D-ECC81912C182}"/>
              </a:ext>
            </a:extLst>
          </p:cNvPr>
          <p:cNvPicPr>
            <a:picLocks noChangeAspect="1"/>
          </p:cNvPicPr>
          <p:nvPr/>
        </p:nvPicPr>
        <p:blipFill>
          <a:blip r:embed="rId4"/>
          <a:stretch>
            <a:fillRect/>
          </a:stretch>
        </p:blipFill>
        <p:spPr>
          <a:xfrm>
            <a:off x="22851" y="3021251"/>
            <a:ext cx="9152201" cy="2122249"/>
          </a:xfrm>
          <a:prstGeom prst="rect">
            <a:avLst/>
          </a:prstGeom>
        </p:spPr>
      </p:pic>
    </p:spTree>
    <p:extLst>
      <p:ext uri="{BB962C8B-B14F-4D97-AF65-F5344CB8AC3E}">
        <p14:creationId xmlns:p14="http://schemas.microsoft.com/office/powerpoint/2010/main" val="27426728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Google Shape;309;p21"/>
          <p:cNvSpPr txBox="1">
            <a:spLocks noGrp="1"/>
          </p:cNvSpPr>
          <p:nvPr>
            <p:ph type="title"/>
          </p:nvPr>
        </p:nvSpPr>
        <p:spPr>
          <a:xfrm>
            <a:off x="1052550" y="218064"/>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000" dirty="0"/>
              <a:t>Step 6:</a:t>
            </a:r>
            <a:endParaRPr sz="2000" dirty="0"/>
          </a:p>
        </p:txBody>
      </p:sp>
      <p:sp>
        <p:nvSpPr>
          <p:cNvPr id="2" name="TextBox 1">
            <a:extLst>
              <a:ext uri="{FF2B5EF4-FFF2-40B4-BE49-F238E27FC236}">
                <a16:creationId xmlns:a16="http://schemas.microsoft.com/office/drawing/2014/main" id="{DFA4DE0F-FA57-88F1-5577-DEDAF47EDB16}"/>
              </a:ext>
            </a:extLst>
          </p:cNvPr>
          <p:cNvSpPr txBox="1"/>
          <p:nvPr/>
        </p:nvSpPr>
        <p:spPr>
          <a:xfrm>
            <a:off x="378424" y="1808420"/>
            <a:ext cx="8155194" cy="2554545"/>
          </a:xfrm>
          <a:prstGeom prst="rect">
            <a:avLst/>
          </a:prstGeom>
          <a:noFill/>
        </p:spPr>
        <p:txBody>
          <a:bodyPr wrap="square" rtlCol="0">
            <a:spAutoFit/>
          </a:bodyPr>
          <a:lstStyle/>
          <a:p>
            <a:r>
              <a:rPr lang="en-US" sz="3200" b="1" dirty="0">
                <a:solidFill>
                  <a:schemeClr val="bg1"/>
                </a:solidFill>
              </a:rPr>
              <a:t>Code link:</a:t>
            </a:r>
          </a:p>
          <a:p>
            <a:r>
              <a:rPr lang="en-US" sz="3200" b="1" dirty="0">
                <a:hlinkClick r:id="rId3"/>
              </a:rPr>
              <a:t>https://colab.research.google.com/drive/1jIt73MPqL6B1yg4CLHCNv_26WUG3cMTl#scrollTo=9P4D3U3pv_V9</a:t>
            </a:r>
            <a:endParaRPr lang="en-US" sz="3200" b="1" dirty="0"/>
          </a:p>
          <a:p>
            <a:endParaRPr lang="en-US" sz="3200" b="1" dirty="0"/>
          </a:p>
        </p:txBody>
      </p:sp>
    </p:spTree>
    <p:extLst>
      <p:ext uri="{BB962C8B-B14F-4D97-AF65-F5344CB8AC3E}">
        <p14:creationId xmlns:p14="http://schemas.microsoft.com/office/powerpoint/2010/main" val="18346151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sp>
        <p:nvSpPr>
          <p:cNvPr id="435" name="Google Shape;435;p27"/>
          <p:cNvSpPr txBox="1">
            <a:spLocks noGrp="1"/>
          </p:cNvSpPr>
          <p:nvPr>
            <p:ph type="title"/>
          </p:nvPr>
        </p:nvSpPr>
        <p:spPr>
          <a:xfrm>
            <a:off x="330200" y="1270000"/>
            <a:ext cx="4982910" cy="220653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9600" b="1" dirty="0"/>
              <a:t>Thank you</a:t>
            </a:r>
            <a:endParaRPr sz="9600" b="1"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grpSp>
        <p:nvGrpSpPr>
          <p:cNvPr id="413" name="Google Shape;413;p26"/>
          <p:cNvGrpSpPr/>
          <p:nvPr/>
        </p:nvGrpSpPr>
        <p:grpSpPr>
          <a:xfrm>
            <a:off x="7564836" y="3561758"/>
            <a:ext cx="478081" cy="462776"/>
            <a:chOff x="7384385" y="3857442"/>
            <a:chExt cx="523637" cy="506874"/>
          </a:xfrm>
        </p:grpSpPr>
        <p:sp>
          <p:nvSpPr>
            <p:cNvPr id="414" name="Google Shape;414;p26"/>
            <p:cNvSpPr/>
            <p:nvPr/>
          </p:nvSpPr>
          <p:spPr>
            <a:xfrm>
              <a:off x="7384385" y="3865416"/>
              <a:ext cx="498900" cy="498900"/>
            </a:xfrm>
            <a:prstGeom prst="ellipse">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5" name="Google Shape;415;p26"/>
            <p:cNvGrpSpPr/>
            <p:nvPr/>
          </p:nvGrpSpPr>
          <p:grpSpPr>
            <a:xfrm>
              <a:off x="7384385" y="3857442"/>
              <a:ext cx="523637" cy="498900"/>
              <a:chOff x="7384385" y="3857442"/>
              <a:chExt cx="523637" cy="498900"/>
            </a:xfrm>
          </p:grpSpPr>
          <p:sp>
            <p:nvSpPr>
              <p:cNvPr id="416" name="Google Shape;416;p26"/>
              <p:cNvSpPr/>
              <p:nvPr/>
            </p:nvSpPr>
            <p:spPr>
              <a:xfrm>
                <a:off x="7384385" y="3857442"/>
                <a:ext cx="498900" cy="498900"/>
              </a:xfrm>
              <a:prstGeom prst="ellipse">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26"/>
              <p:cNvSpPr/>
              <p:nvPr/>
            </p:nvSpPr>
            <p:spPr>
              <a:xfrm>
                <a:off x="7856422" y="4081138"/>
                <a:ext cx="51600" cy="51600"/>
              </a:xfrm>
              <a:prstGeom prst="flowChartDelay">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9" name="Google Shape;419;p26"/>
          <p:cNvGrpSpPr/>
          <p:nvPr/>
        </p:nvGrpSpPr>
        <p:grpSpPr>
          <a:xfrm>
            <a:off x="8110843" y="3443361"/>
            <a:ext cx="435785" cy="692277"/>
            <a:chOff x="7982421" y="3727763"/>
            <a:chExt cx="477311" cy="758244"/>
          </a:xfrm>
        </p:grpSpPr>
        <p:sp>
          <p:nvSpPr>
            <p:cNvPr id="420" name="Google Shape;420;p26"/>
            <p:cNvSpPr/>
            <p:nvPr/>
          </p:nvSpPr>
          <p:spPr>
            <a:xfrm>
              <a:off x="8054507" y="3728825"/>
              <a:ext cx="316500" cy="756600"/>
            </a:xfrm>
            <a:prstGeom prst="roundRect">
              <a:avLst>
                <a:gd name="adj" fmla="val 15418"/>
              </a:avLst>
            </a:prstGeom>
            <a:solidFill>
              <a:srgbClr val="1B212C"/>
            </a:solidFill>
            <a:ln>
              <a:noFill/>
            </a:ln>
            <a:effectLst>
              <a:outerShdw blurRad="387350" dist="38100" dir="8100000" sx="107000" sy="107000" algn="tr" rotWithShape="0">
                <a:srgbClr val="000000">
                  <a:alpha val="498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26"/>
            <p:cNvSpPr/>
            <p:nvPr/>
          </p:nvSpPr>
          <p:spPr>
            <a:xfrm rot="10800000">
              <a:off x="8054264" y="4233407"/>
              <a:ext cx="316500" cy="252600"/>
            </a:xfrm>
            <a:prstGeom prst="round2SameRect">
              <a:avLst>
                <a:gd name="adj1" fmla="val 16667"/>
                <a:gd name="adj2" fmla="val 0"/>
              </a:avLst>
            </a:prstGeom>
            <a:solidFill>
              <a:srgbClr val="E7E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26"/>
            <p:cNvSpPr/>
            <p:nvPr/>
          </p:nvSpPr>
          <p:spPr>
            <a:xfrm rot="5400000">
              <a:off x="8085300" y="4276650"/>
              <a:ext cx="140700" cy="201900"/>
            </a:xfrm>
            <a:prstGeom prst="triangle">
              <a:avLst>
                <a:gd name="adj" fmla="val 27359"/>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26"/>
            <p:cNvSpPr/>
            <p:nvPr/>
          </p:nvSpPr>
          <p:spPr>
            <a:xfrm>
              <a:off x="8054261" y="3727763"/>
              <a:ext cx="316500" cy="252600"/>
            </a:xfrm>
            <a:prstGeom prst="round2SameRect">
              <a:avLst>
                <a:gd name="adj1" fmla="val 16667"/>
                <a:gd name="adj2" fmla="val 0"/>
              </a:avLst>
            </a:prstGeom>
            <a:solidFill>
              <a:srgbClr val="E7E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26"/>
            <p:cNvSpPr/>
            <p:nvPr/>
          </p:nvSpPr>
          <p:spPr>
            <a:xfrm>
              <a:off x="7991115" y="3866003"/>
              <a:ext cx="434400" cy="486900"/>
            </a:xfrm>
            <a:prstGeom prst="roundRect">
              <a:avLst>
                <a:gd name="adj" fmla="val 12273"/>
              </a:avLst>
            </a:prstGeom>
            <a:solidFill>
              <a:srgbClr val="1B212C"/>
            </a:solidFill>
            <a:ln>
              <a:noFill/>
            </a:ln>
            <a:effectLst>
              <a:outerShdw blurRad="387350" dist="38100" dir="8100000" sx="107000" sy="107000" algn="tr" rotWithShape="0">
                <a:srgbClr val="000000">
                  <a:alpha val="498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26"/>
            <p:cNvSpPr/>
            <p:nvPr/>
          </p:nvSpPr>
          <p:spPr>
            <a:xfrm>
              <a:off x="7982425" y="3884047"/>
              <a:ext cx="451800" cy="499800"/>
            </a:xfrm>
            <a:prstGeom prst="roundRect">
              <a:avLst>
                <a:gd name="adj" fmla="val 10240"/>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26"/>
            <p:cNvSpPr/>
            <p:nvPr/>
          </p:nvSpPr>
          <p:spPr>
            <a:xfrm>
              <a:off x="8408132" y="4081081"/>
              <a:ext cx="51600" cy="51600"/>
            </a:xfrm>
            <a:prstGeom prst="flowChartDelay">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26"/>
            <p:cNvSpPr/>
            <p:nvPr/>
          </p:nvSpPr>
          <p:spPr>
            <a:xfrm>
              <a:off x="7982421" y="3863888"/>
              <a:ext cx="451800" cy="513900"/>
            </a:xfrm>
            <a:prstGeom prst="roundRect">
              <a:avLst>
                <a:gd name="adj" fmla="val 10240"/>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28" name="Google Shape;428;p26" descr="offset_comp_342327_edited.jpg"/>
          <p:cNvPicPr preferRelativeResize="0"/>
          <p:nvPr/>
        </p:nvPicPr>
        <p:blipFill rotWithShape="1">
          <a:blip r:embed="rId3">
            <a:alphaModFix/>
          </a:blip>
          <a:srcRect l="49668" t="55915" r="37351" b="27092"/>
          <a:stretch/>
        </p:blipFill>
        <p:spPr>
          <a:xfrm>
            <a:off x="8127235" y="3586562"/>
            <a:ext cx="379200" cy="429900"/>
          </a:xfrm>
          <a:prstGeom prst="roundRect">
            <a:avLst>
              <a:gd name="adj" fmla="val 7794"/>
            </a:avLst>
          </a:prstGeom>
          <a:noFill/>
          <a:ln w="9525" cap="flat" cmpd="sng">
            <a:solidFill>
              <a:srgbClr val="FFFFFF"/>
            </a:solidFill>
            <a:prstDash val="solid"/>
            <a:round/>
            <a:headEnd type="none" w="sm" len="sm"/>
            <a:tailEnd type="none" w="sm" len="sm"/>
          </a:ln>
        </p:spPr>
      </p:pic>
      <p:sp>
        <p:nvSpPr>
          <p:cNvPr id="429" name="Google Shape;429;p26"/>
          <p:cNvSpPr txBox="1">
            <a:spLocks noGrp="1"/>
          </p:cNvSpPr>
          <p:nvPr>
            <p:ph type="title"/>
          </p:nvPr>
        </p:nvSpPr>
        <p:spPr>
          <a:xfrm>
            <a:off x="1298896" y="1657650"/>
            <a:ext cx="6720465" cy="284577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2000" b="0" i="0" dirty="0">
                <a:solidFill>
                  <a:srgbClr val="D1D5DB"/>
                </a:solidFill>
                <a:effectLst/>
                <a:latin typeface="Söhne"/>
              </a:rPr>
              <a:t>A "stealth scan" typically refers to a network scanning technique used to gather information about a target system or network with minimal detectable footprint. The goal is to avoid triggering security mechanisms that may be in place to detect and block scanning activities. Stealth scans are often employed by ethical hackers, penetration testers, or security professionals to assess the security posture of a system without alerting the system's defenders.</a:t>
            </a:r>
            <a:endParaRPr sz="4000" dirty="0"/>
          </a:p>
        </p:txBody>
      </p:sp>
      <p:sp>
        <p:nvSpPr>
          <p:cNvPr id="2" name="Google Shape;234;p18">
            <a:extLst>
              <a:ext uri="{FF2B5EF4-FFF2-40B4-BE49-F238E27FC236}">
                <a16:creationId xmlns:a16="http://schemas.microsoft.com/office/drawing/2014/main" id="{62756841-6209-515E-34D5-E0C636A3589B}"/>
              </a:ext>
            </a:extLst>
          </p:cNvPr>
          <p:cNvSpPr txBox="1">
            <a:spLocks/>
          </p:cNvSpPr>
          <p:nvPr/>
        </p:nvSpPr>
        <p:spPr>
          <a:xfrm>
            <a:off x="1295400" y="545885"/>
            <a:ext cx="4418250" cy="487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1pPr>
            <a:lvl2pPr marR="0" lvl="1"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2pPr>
            <a:lvl3pPr marR="0" lvl="2"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3pPr>
            <a:lvl4pPr marR="0" lvl="3"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4pPr>
            <a:lvl5pPr marR="0" lvl="4"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5pPr>
            <a:lvl6pPr marR="0" lvl="5"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6pPr>
            <a:lvl7pPr marR="0" lvl="6"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7pPr>
            <a:lvl8pPr marR="0" lvl="7"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8pPr>
            <a:lvl9pPr marR="0" lvl="8"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9pPr>
          </a:lstStyle>
          <a:p>
            <a:r>
              <a:rPr lang="en-GB" sz="4800" b="1" dirty="0"/>
              <a:t>Stealth Scan</a:t>
            </a:r>
            <a:endParaRPr lang="en-GB" sz="3200" b="1" dirty="0">
              <a:solidFill>
                <a:schemeClr val="bg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grpSp>
        <p:nvGrpSpPr>
          <p:cNvPr id="413" name="Google Shape;413;p26"/>
          <p:cNvGrpSpPr/>
          <p:nvPr/>
        </p:nvGrpSpPr>
        <p:grpSpPr>
          <a:xfrm>
            <a:off x="7564836" y="3561758"/>
            <a:ext cx="478081" cy="462776"/>
            <a:chOff x="7384385" y="3857442"/>
            <a:chExt cx="523637" cy="506874"/>
          </a:xfrm>
        </p:grpSpPr>
        <p:sp>
          <p:nvSpPr>
            <p:cNvPr id="414" name="Google Shape;414;p26"/>
            <p:cNvSpPr/>
            <p:nvPr/>
          </p:nvSpPr>
          <p:spPr>
            <a:xfrm>
              <a:off x="7384385" y="3865416"/>
              <a:ext cx="498900" cy="498900"/>
            </a:xfrm>
            <a:prstGeom prst="ellipse">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5" name="Google Shape;415;p26"/>
            <p:cNvGrpSpPr/>
            <p:nvPr/>
          </p:nvGrpSpPr>
          <p:grpSpPr>
            <a:xfrm>
              <a:off x="7384385" y="3857442"/>
              <a:ext cx="523637" cy="498900"/>
              <a:chOff x="7384385" y="3857442"/>
              <a:chExt cx="523637" cy="498900"/>
            </a:xfrm>
          </p:grpSpPr>
          <p:sp>
            <p:nvSpPr>
              <p:cNvPr id="416" name="Google Shape;416;p26"/>
              <p:cNvSpPr/>
              <p:nvPr/>
            </p:nvSpPr>
            <p:spPr>
              <a:xfrm>
                <a:off x="7384385" y="3857442"/>
                <a:ext cx="498900" cy="498900"/>
              </a:xfrm>
              <a:prstGeom prst="ellipse">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26"/>
              <p:cNvSpPr/>
              <p:nvPr/>
            </p:nvSpPr>
            <p:spPr>
              <a:xfrm>
                <a:off x="7856422" y="4081138"/>
                <a:ext cx="51600" cy="51600"/>
              </a:xfrm>
              <a:prstGeom prst="flowChartDelay">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9" name="Google Shape;419;p26"/>
          <p:cNvGrpSpPr/>
          <p:nvPr/>
        </p:nvGrpSpPr>
        <p:grpSpPr>
          <a:xfrm>
            <a:off x="8110843" y="3443361"/>
            <a:ext cx="435785" cy="692277"/>
            <a:chOff x="7982421" y="3727763"/>
            <a:chExt cx="477311" cy="758244"/>
          </a:xfrm>
        </p:grpSpPr>
        <p:sp>
          <p:nvSpPr>
            <p:cNvPr id="420" name="Google Shape;420;p26"/>
            <p:cNvSpPr/>
            <p:nvPr/>
          </p:nvSpPr>
          <p:spPr>
            <a:xfrm>
              <a:off x="8054507" y="3728825"/>
              <a:ext cx="316500" cy="756600"/>
            </a:xfrm>
            <a:prstGeom prst="roundRect">
              <a:avLst>
                <a:gd name="adj" fmla="val 15418"/>
              </a:avLst>
            </a:prstGeom>
            <a:solidFill>
              <a:srgbClr val="1B212C"/>
            </a:solidFill>
            <a:ln>
              <a:noFill/>
            </a:ln>
            <a:effectLst>
              <a:outerShdw blurRad="387350" dist="38100" dir="8100000" sx="107000" sy="107000" algn="tr" rotWithShape="0">
                <a:srgbClr val="000000">
                  <a:alpha val="498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26"/>
            <p:cNvSpPr/>
            <p:nvPr/>
          </p:nvSpPr>
          <p:spPr>
            <a:xfrm rot="10800000">
              <a:off x="8054264" y="4233407"/>
              <a:ext cx="316500" cy="252600"/>
            </a:xfrm>
            <a:prstGeom prst="round2SameRect">
              <a:avLst>
                <a:gd name="adj1" fmla="val 16667"/>
                <a:gd name="adj2" fmla="val 0"/>
              </a:avLst>
            </a:prstGeom>
            <a:solidFill>
              <a:srgbClr val="E7E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26"/>
            <p:cNvSpPr/>
            <p:nvPr/>
          </p:nvSpPr>
          <p:spPr>
            <a:xfrm rot="5400000">
              <a:off x="8085300" y="4276650"/>
              <a:ext cx="140700" cy="201900"/>
            </a:xfrm>
            <a:prstGeom prst="triangle">
              <a:avLst>
                <a:gd name="adj" fmla="val 27359"/>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26"/>
            <p:cNvSpPr/>
            <p:nvPr/>
          </p:nvSpPr>
          <p:spPr>
            <a:xfrm>
              <a:off x="8054261" y="3727763"/>
              <a:ext cx="316500" cy="252600"/>
            </a:xfrm>
            <a:prstGeom prst="round2SameRect">
              <a:avLst>
                <a:gd name="adj1" fmla="val 16667"/>
                <a:gd name="adj2" fmla="val 0"/>
              </a:avLst>
            </a:prstGeom>
            <a:solidFill>
              <a:srgbClr val="E7E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26"/>
            <p:cNvSpPr/>
            <p:nvPr/>
          </p:nvSpPr>
          <p:spPr>
            <a:xfrm>
              <a:off x="7991115" y="3866003"/>
              <a:ext cx="434400" cy="486900"/>
            </a:xfrm>
            <a:prstGeom prst="roundRect">
              <a:avLst>
                <a:gd name="adj" fmla="val 12273"/>
              </a:avLst>
            </a:prstGeom>
            <a:solidFill>
              <a:srgbClr val="1B212C"/>
            </a:solidFill>
            <a:ln>
              <a:noFill/>
            </a:ln>
            <a:effectLst>
              <a:outerShdw blurRad="387350" dist="38100" dir="8100000" sx="107000" sy="107000" algn="tr" rotWithShape="0">
                <a:srgbClr val="000000">
                  <a:alpha val="498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26"/>
            <p:cNvSpPr/>
            <p:nvPr/>
          </p:nvSpPr>
          <p:spPr>
            <a:xfrm>
              <a:off x="7982425" y="3884047"/>
              <a:ext cx="451800" cy="499800"/>
            </a:xfrm>
            <a:prstGeom prst="roundRect">
              <a:avLst>
                <a:gd name="adj" fmla="val 10240"/>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26"/>
            <p:cNvSpPr/>
            <p:nvPr/>
          </p:nvSpPr>
          <p:spPr>
            <a:xfrm>
              <a:off x="8408132" y="4081081"/>
              <a:ext cx="51600" cy="51600"/>
            </a:xfrm>
            <a:prstGeom prst="flowChartDelay">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26"/>
            <p:cNvSpPr/>
            <p:nvPr/>
          </p:nvSpPr>
          <p:spPr>
            <a:xfrm>
              <a:off x="7982421" y="3863888"/>
              <a:ext cx="451800" cy="513900"/>
            </a:xfrm>
            <a:prstGeom prst="roundRect">
              <a:avLst>
                <a:gd name="adj" fmla="val 10240"/>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28" name="Google Shape;428;p26" descr="offset_comp_342327_edited.jpg"/>
          <p:cNvPicPr preferRelativeResize="0"/>
          <p:nvPr/>
        </p:nvPicPr>
        <p:blipFill rotWithShape="1">
          <a:blip r:embed="rId3">
            <a:alphaModFix/>
          </a:blip>
          <a:srcRect l="49668" t="55915" r="37351" b="27092"/>
          <a:stretch/>
        </p:blipFill>
        <p:spPr>
          <a:xfrm>
            <a:off x="8127235" y="3586562"/>
            <a:ext cx="379200" cy="429900"/>
          </a:xfrm>
          <a:prstGeom prst="roundRect">
            <a:avLst>
              <a:gd name="adj" fmla="val 7794"/>
            </a:avLst>
          </a:prstGeom>
          <a:noFill/>
          <a:ln w="9525" cap="flat" cmpd="sng">
            <a:solidFill>
              <a:srgbClr val="FFFFFF"/>
            </a:solidFill>
            <a:prstDash val="solid"/>
            <a:round/>
            <a:headEnd type="none" w="sm" len="sm"/>
            <a:tailEnd type="none" w="sm" len="sm"/>
          </a:ln>
        </p:spPr>
      </p:pic>
      <p:sp>
        <p:nvSpPr>
          <p:cNvPr id="429" name="Google Shape;429;p26"/>
          <p:cNvSpPr txBox="1">
            <a:spLocks noGrp="1"/>
          </p:cNvSpPr>
          <p:nvPr>
            <p:ph type="title"/>
          </p:nvPr>
        </p:nvSpPr>
        <p:spPr>
          <a:xfrm>
            <a:off x="802411" y="1612288"/>
            <a:ext cx="7307923" cy="2845770"/>
          </a:xfrm>
          <a:prstGeom prst="rect">
            <a:avLst/>
          </a:prstGeom>
        </p:spPr>
        <p:txBody>
          <a:bodyPr spcFirstLastPara="1" wrap="square" lIns="91425" tIns="91425" rIns="91425" bIns="91425" anchor="t" anchorCtr="0">
            <a:noAutofit/>
          </a:bodyPr>
          <a:lstStyle/>
          <a:p>
            <a:pPr algn="l"/>
            <a:r>
              <a:rPr lang="en-US" b="0" i="0" dirty="0">
                <a:solidFill>
                  <a:srgbClr val="D1D5DB"/>
                </a:solidFill>
                <a:effectLst/>
                <a:latin typeface="Söhne"/>
              </a:rPr>
              <a:t>Nmap (Network Mapper) is an open-source tool used for network exploration, security scanning, and auditing. It was designed to discover hosts and services on a computer network, creating a map of the network's structure. Nmap operates by sending packets to target hosts and analyzing the responses it receives.</a:t>
            </a:r>
            <a:endParaRPr lang="en-US" sz="3200" b="0" i="0" dirty="0">
              <a:solidFill>
                <a:srgbClr val="D1D5DB"/>
              </a:solidFill>
              <a:effectLst/>
              <a:latin typeface="Söhne"/>
            </a:endParaRPr>
          </a:p>
        </p:txBody>
      </p:sp>
      <p:sp>
        <p:nvSpPr>
          <p:cNvPr id="2" name="Google Shape;234;p18">
            <a:extLst>
              <a:ext uri="{FF2B5EF4-FFF2-40B4-BE49-F238E27FC236}">
                <a16:creationId xmlns:a16="http://schemas.microsoft.com/office/drawing/2014/main" id="{62756841-6209-515E-34D5-E0C636A3589B}"/>
              </a:ext>
            </a:extLst>
          </p:cNvPr>
          <p:cNvSpPr txBox="1">
            <a:spLocks/>
          </p:cNvSpPr>
          <p:nvPr/>
        </p:nvSpPr>
        <p:spPr>
          <a:xfrm>
            <a:off x="1295399" y="545885"/>
            <a:ext cx="7065769" cy="487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1pPr>
            <a:lvl2pPr marR="0" lvl="1"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2pPr>
            <a:lvl3pPr marR="0" lvl="2"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3pPr>
            <a:lvl4pPr marR="0" lvl="3"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4pPr>
            <a:lvl5pPr marR="0" lvl="4"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5pPr>
            <a:lvl6pPr marR="0" lvl="5"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6pPr>
            <a:lvl7pPr marR="0" lvl="6"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7pPr>
            <a:lvl8pPr marR="0" lvl="7"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8pPr>
            <a:lvl9pPr marR="0" lvl="8"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9pPr>
          </a:lstStyle>
          <a:p>
            <a:pPr algn="l"/>
            <a:r>
              <a:rPr lang="en-US" sz="3200" b="1" i="0" dirty="0">
                <a:solidFill>
                  <a:schemeClr val="bg1"/>
                </a:solidFill>
                <a:effectLst/>
                <a:latin typeface="Söhne"/>
              </a:rPr>
              <a:t>Nmap (Network Mapper)</a:t>
            </a:r>
            <a:endParaRPr lang="en-US" sz="4000" b="1" i="0" dirty="0">
              <a:solidFill>
                <a:schemeClr val="bg1"/>
              </a:solidFill>
              <a:effectLst/>
              <a:latin typeface="Roboto" panose="02000000000000000000" pitchFamily="2" charset="0"/>
            </a:endParaRPr>
          </a:p>
        </p:txBody>
      </p:sp>
    </p:spTree>
    <p:extLst>
      <p:ext uri="{BB962C8B-B14F-4D97-AF65-F5344CB8AC3E}">
        <p14:creationId xmlns:p14="http://schemas.microsoft.com/office/powerpoint/2010/main" val="24620437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grpSp>
        <p:nvGrpSpPr>
          <p:cNvPr id="413" name="Google Shape;413;p26"/>
          <p:cNvGrpSpPr/>
          <p:nvPr/>
        </p:nvGrpSpPr>
        <p:grpSpPr>
          <a:xfrm>
            <a:off x="7564836" y="3561758"/>
            <a:ext cx="478081" cy="462776"/>
            <a:chOff x="7384385" y="3857442"/>
            <a:chExt cx="523637" cy="506874"/>
          </a:xfrm>
        </p:grpSpPr>
        <p:sp>
          <p:nvSpPr>
            <p:cNvPr id="414" name="Google Shape;414;p26"/>
            <p:cNvSpPr/>
            <p:nvPr/>
          </p:nvSpPr>
          <p:spPr>
            <a:xfrm>
              <a:off x="7384385" y="3865416"/>
              <a:ext cx="498900" cy="498900"/>
            </a:xfrm>
            <a:prstGeom prst="ellipse">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5" name="Google Shape;415;p26"/>
            <p:cNvGrpSpPr/>
            <p:nvPr/>
          </p:nvGrpSpPr>
          <p:grpSpPr>
            <a:xfrm>
              <a:off x="7384385" y="3857442"/>
              <a:ext cx="523637" cy="498900"/>
              <a:chOff x="7384385" y="3857442"/>
              <a:chExt cx="523637" cy="498900"/>
            </a:xfrm>
          </p:grpSpPr>
          <p:sp>
            <p:nvSpPr>
              <p:cNvPr id="416" name="Google Shape;416;p26"/>
              <p:cNvSpPr/>
              <p:nvPr/>
            </p:nvSpPr>
            <p:spPr>
              <a:xfrm>
                <a:off x="7384385" y="3857442"/>
                <a:ext cx="498900" cy="498900"/>
              </a:xfrm>
              <a:prstGeom prst="ellipse">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26"/>
              <p:cNvSpPr/>
              <p:nvPr/>
            </p:nvSpPr>
            <p:spPr>
              <a:xfrm>
                <a:off x="7856422" y="4081138"/>
                <a:ext cx="51600" cy="51600"/>
              </a:xfrm>
              <a:prstGeom prst="flowChartDelay">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9" name="Google Shape;419;p26"/>
          <p:cNvGrpSpPr/>
          <p:nvPr/>
        </p:nvGrpSpPr>
        <p:grpSpPr>
          <a:xfrm>
            <a:off x="8110843" y="3443361"/>
            <a:ext cx="435785" cy="692277"/>
            <a:chOff x="7982421" y="3727763"/>
            <a:chExt cx="477311" cy="758244"/>
          </a:xfrm>
        </p:grpSpPr>
        <p:sp>
          <p:nvSpPr>
            <p:cNvPr id="420" name="Google Shape;420;p26"/>
            <p:cNvSpPr/>
            <p:nvPr/>
          </p:nvSpPr>
          <p:spPr>
            <a:xfrm>
              <a:off x="8054507" y="3728825"/>
              <a:ext cx="316500" cy="756600"/>
            </a:xfrm>
            <a:prstGeom prst="roundRect">
              <a:avLst>
                <a:gd name="adj" fmla="val 15418"/>
              </a:avLst>
            </a:prstGeom>
            <a:solidFill>
              <a:srgbClr val="1B212C"/>
            </a:solidFill>
            <a:ln>
              <a:noFill/>
            </a:ln>
            <a:effectLst>
              <a:outerShdw blurRad="387350" dist="38100" dir="8100000" sx="107000" sy="107000" algn="tr" rotWithShape="0">
                <a:srgbClr val="000000">
                  <a:alpha val="498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26"/>
            <p:cNvSpPr/>
            <p:nvPr/>
          </p:nvSpPr>
          <p:spPr>
            <a:xfrm rot="10800000">
              <a:off x="8054264" y="4233407"/>
              <a:ext cx="316500" cy="252600"/>
            </a:xfrm>
            <a:prstGeom prst="round2SameRect">
              <a:avLst>
                <a:gd name="adj1" fmla="val 16667"/>
                <a:gd name="adj2" fmla="val 0"/>
              </a:avLst>
            </a:prstGeom>
            <a:solidFill>
              <a:srgbClr val="E7E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26"/>
            <p:cNvSpPr/>
            <p:nvPr/>
          </p:nvSpPr>
          <p:spPr>
            <a:xfrm rot="5400000">
              <a:off x="8085300" y="4276650"/>
              <a:ext cx="140700" cy="201900"/>
            </a:xfrm>
            <a:prstGeom prst="triangle">
              <a:avLst>
                <a:gd name="adj" fmla="val 27359"/>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26"/>
            <p:cNvSpPr/>
            <p:nvPr/>
          </p:nvSpPr>
          <p:spPr>
            <a:xfrm>
              <a:off x="8054261" y="3727763"/>
              <a:ext cx="316500" cy="252600"/>
            </a:xfrm>
            <a:prstGeom prst="round2SameRect">
              <a:avLst>
                <a:gd name="adj1" fmla="val 16667"/>
                <a:gd name="adj2" fmla="val 0"/>
              </a:avLst>
            </a:prstGeom>
            <a:solidFill>
              <a:srgbClr val="E7E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26"/>
            <p:cNvSpPr/>
            <p:nvPr/>
          </p:nvSpPr>
          <p:spPr>
            <a:xfrm>
              <a:off x="7991115" y="3866003"/>
              <a:ext cx="434400" cy="486900"/>
            </a:xfrm>
            <a:prstGeom prst="roundRect">
              <a:avLst>
                <a:gd name="adj" fmla="val 12273"/>
              </a:avLst>
            </a:prstGeom>
            <a:solidFill>
              <a:srgbClr val="1B212C"/>
            </a:solidFill>
            <a:ln>
              <a:noFill/>
            </a:ln>
            <a:effectLst>
              <a:outerShdw blurRad="387350" dist="38100" dir="8100000" sx="107000" sy="107000" algn="tr" rotWithShape="0">
                <a:srgbClr val="000000">
                  <a:alpha val="498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26"/>
            <p:cNvSpPr/>
            <p:nvPr/>
          </p:nvSpPr>
          <p:spPr>
            <a:xfrm>
              <a:off x="7982425" y="3884047"/>
              <a:ext cx="451800" cy="499800"/>
            </a:xfrm>
            <a:prstGeom prst="roundRect">
              <a:avLst>
                <a:gd name="adj" fmla="val 10240"/>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26"/>
            <p:cNvSpPr/>
            <p:nvPr/>
          </p:nvSpPr>
          <p:spPr>
            <a:xfrm>
              <a:off x="8408132" y="4081081"/>
              <a:ext cx="51600" cy="51600"/>
            </a:xfrm>
            <a:prstGeom prst="flowChartDelay">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26"/>
            <p:cNvSpPr/>
            <p:nvPr/>
          </p:nvSpPr>
          <p:spPr>
            <a:xfrm>
              <a:off x="7982421" y="3863888"/>
              <a:ext cx="451800" cy="513900"/>
            </a:xfrm>
            <a:prstGeom prst="roundRect">
              <a:avLst>
                <a:gd name="adj" fmla="val 10240"/>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28" name="Google Shape;428;p26" descr="offset_comp_342327_edited.jpg"/>
          <p:cNvPicPr preferRelativeResize="0"/>
          <p:nvPr/>
        </p:nvPicPr>
        <p:blipFill rotWithShape="1">
          <a:blip r:embed="rId3">
            <a:alphaModFix/>
          </a:blip>
          <a:srcRect l="49668" t="55915" r="37351" b="27092"/>
          <a:stretch/>
        </p:blipFill>
        <p:spPr>
          <a:xfrm>
            <a:off x="8127235" y="3586562"/>
            <a:ext cx="379200" cy="429900"/>
          </a:xfrm>
          <a:prstGeom prst="roundRect">
            <a:avLst>
              <a:gd name="adj" fmla="val 7794"/>
            </a:avLst>
          </a:prstGeom>
          <a:noFill/>
          <a:ln w="9525" cap="flat" cmpd="sng">
            <a:solidFill>
              <a:srgbClr val="FFFFFF"/>
            </a:solidFill>
            <a:prstDash val="solid"/>
            <a:round/>
            <a:headEnd type="none" w="sm" len="sm"/>
            <a:tailEnd type="none" w="sm" len="sm"/>
          </a:ln>
        </p:spPr>
      </p:pic>
      <p:sp>
        <p:nvSpPr>
          <p:cNvPr id="429" name="Google Shape;429;p26"/>
          <p:cNvSpPr txBox="1">
            <a:spLocks noGrp="1"/>
          </p:cNvSpPr>
          <p:nvPr>
            <p:ph type="title"/>
          </p:nvPr>
        </p:nvSpPr>
        <p:spPr>
          <a:xfrm>
            <a:off x="757664" y="1597048"/>
            <a:ext cx="7307923" cy="2845770"/>
          </a:xfrm>
          <a:prstGeom prst="rect">
            <a:avLst/>
          </a:prstGeom>
        </p:spPr>
        <p:txBody>
          <a:bodyPr spcFirstLastPara="1" wrap="square" lIns="91425" tIns="91425" rIns="91425" bIns="91425" anchor="t" anchorCtr="0">
            <a:noAutofit/>
          </a:bodyPr>
          <a:lstStyle/>
          <a:p>
            <a:pPr algn="l"/>
            <a:r>
              <a:rPr lang="en-US" sz="1400" b="0" i="0" dirty="0">
                <a:solidFill>
                  <a:srgbClr val="D1D5DB"/>
                </a:solidFill>
                <a:effectLst/>
                <a:latin typeface="Söhne"/>
              </a:rPr>
              <a:t>Key features of Nmap include:</a:t>
            </a:r>
            <a:br>
              <a:rPr lang="en-US" sz="1400" b="0" i="0" dirty="0">
                <a:solidFill>
                  <a:srgbClr val="D1D5DB"/>
                </a:solidFill>
                <a:effectLst/>
                <a:latin typeface="Söhne"/>
              </a:rPr>
            </a:br>
            <a:r>
              <a:rPr lang="en-US" sz="1400" b="1" i="0" dirty="0">
                <a:solidFill>
                  <a:srgbClr val="D1D5DB"/>
                </a:solidFill>
                <a:effectLst/>
                <a:latin typeface="Söhne"/>
              </a:rPr>
              <a:t>Host Discovery:</a:t>
            </a:r>
            <a:r>
              <a:rPr lang="en-US" sz="1400" b="0" i="0" dirty="0">
                <a:solidFill>
                  <a:srgbClr val="D1D5DB"/>
                </a:solidFill>
                <a:effectLst/>
                <a:latin typeface="Söhne"/>
              </a:rPr>
              <a:t> Nmap can identify hosts on a network by sending packets to various IP addresses and analyzing the responses. This helps in determining which hosts are active.</a:t>
            </a:r>
            <a:br>
              <a:rPr lang="en-US" sz="1400" b="0" i="0" dirty="0">
                <a:solidFill>
                  <a:srgbClr val="D1D5DB"/>
                </a:solidFill>
                <a:effectLst/>
                <a:latin typeface="Söhne"/>
              </a:rPr>
            </a:br>
            <a:r>
              <a:rPr lang="en-US" sz="1400" b="1" i="0" dirty="0">
                <a:solidFill>
                  <a:srgbClr val="D1D5DB"/>
                </a:solidFill>
                <a:effectLst/>
                <a:latin typeface="Söhne"/>
              </a:rPr>
              <a:t>Port Scanning:</a:t>
            </a:r>
            <a:r>
              <a:rPr lang="en-US" sz="1400" b="0" i="0" dirty="0">
                <a:solidFill>
                  <a:srgbClr val="D1D5DB"/>
                </a:solidFill>
                <a:effectLst/>
                <a:latin typeface="Söhne"/>
              </a:rPr>
              <a:t> Nmap can perform various types of port scans to identify open ports on a target host. This information is valuable for understanding the services running on a system and potential vulnerabilities.</a:t>
            </a:r>
            <a:br>
              <a:rPr lang="en-US" sz="1400" b="0" i="0" dirty="0">
                <a:solidFill>
                  <a:srgbClr val="D1D5DB"/>
                </a:solidFill>
                <a:effectLst/>
                <a:latin typeface="Söhne"/>
              </a:rPr>
            </a:br>
            <a:r>
              <a:rPr lang="en-US" sz="1400" b="1" i="0" dirty="0">
                <a:solidFill>
                  <a:srgbClr val="D1D5DB"/>
                </a:solidFill>
                <a:effectLst/>
                <a:latin typeface="Söhne"/>
              </a:rPr>
              <a:t>Service Version Detection:</a:t>
            </a:r>
            <a:r>
              <a:rPr lang="en-US" sz="1400" b="0" i="0" dirty="0">
                <a:solidFill>
                  <a:srgbClr val="D1D5DB"/>
                </a:solidFill>
                <a:effectLst/>
                <a:latin typeface="Söhne"/>
              </a:rPr>
              <a:t> Nmap can attempt to determine the versions of services running on open ports. This is useful for identifying potential vulnerabilities associated with specific software versions.</a:t>
            </a:r>
            <a:br>
              <a:rPr lang="en-US" sz="1400" b="0" i="0" dirty="0">
                <a:solidFill>
                  <a:srgbClr val="D1D5DB"/>
                </a:solidFill>
                <a:effectLst/>
                <a:latin typeface="Söhne"/>
              </a:rPr>
            </a:br>
            <a:r>
              <a:rPr lang="en-US" sz="1400" b="1" i="0" dirty="0">
                <a:solidFill>
                  <a:srgbClr val="D1D5DB"/>
                </a:solidFill>
                <a:effectLst/>
                <a:latin typeface="Söhne"/>
              </a:rPr>
              <a:t>OS Fingerprinting:</a:t>
            </a:r>
            <a:r>
              <a:rPr lang="en-US" sz="1400" b="0" i="0" dirty="0">
                <a:solidFill>
                  <a:srgbClr val="D1D5DB"/>
                </a:solidFill>
                <a:effectLst/>
                <a:latin typeface="Söhne"/>
              </a:rPr>
              <a:t> Nmap can attempt to determine the operating system of a target host by analyzing patterns in the way it responds to certain probes.</a:t>
            </a:r>
            <a:br>
              <a:rPr lang="en-US" sz="1400" b="0" i="0" dirty="0">
                <a:solidFill>
                  <a:srgbClr val="D1D5DB"/>
                </a:solidFill>
                <a:effectLst/>
                <a:latin typeface="Söhne"/>
              </a:rPr>
            </a:br>
            <a:endParaRPr lang="en-US" sz="1400" b="0" i="0" dirty="0">
              <a:solidFill>
                <a:srgbClr val="D1D5DB"/>
              </a:solidFill>
              <a:effectLst/>
              <a:latin typeface="Söhne"/>
            </a:endParaRPr>
          </a:p>
        </p:txBody>
      </p:sp>
      <p:sp>
        <p:nvSpPr>
          <p:cNvPr id="2" name="Google Shape;234;p18">
            <a:extLst>
              <a:ext uri="{FF2B5EF4-FFF2-40B4-BE49-F238E27FC236}">
                <a16:creationId xmlns:a16="http://schemas.microsoft.com/office/drawing/2014/main" id="{62756841-6209-515E-34D5-E0C636A3589B}"/>
              </a:ext>
            </a:extLst>
          </p:cNvPr>
          <p:cNvSpPr txBox="1">
            <a:spLocks/>
          </p:cNvSpPr>
          <p:nvPr/>
        </p:nvSpPr>
        <p:spPr>
          <a:xfrm>
            <a:off x="1295399" y="545885"/>
            <a:ext cx="7065769" cy="487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1pPr>
            <a:lvl2pPr marR="0" lvl="1"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2pPr>
            <a:lvl3pPr marR="0" lvl="2"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3pPr>
            <a:lvl4pPr marR="0" lvl="3"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4pPr>
            <a:lvl5pPr marR="0" lvl="4"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5pPr>
            <a:lvl6pPr marR="0" lvl="5"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6pPr>
            <a:lvl7pPr marR="0" lvl="6"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7pPr>
            <a:lvl8pPr marR="0" lvl="7"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8pPr>
            <a:lvl9pPr marR="0" lvl="8"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9pPr>
          </a:lstStyle>
          <a:p>
            <a:pPr algn="l"/>
            <a:r>
              <a:rPr lang="en-US" sz="3600" b="0" i="0" dirty="0">
                <a:solidFill>
                  <a:schemeClr val="bg1"/>
                </a:solidFill>
                <a:effectLst/>
                <a:latin typeface="Söhne"/>
              </a:rPr>
              <a:t>Nmap (Network </a:t>
            </a:r>
            <a:r>
              <a:rPr lang="en-US" sz="3600" b="0" i="0">
                <a:solidFill>
                  <a:schemeClr val="bg1"/>
                </a:solidFill>
                <a:effectLst/>
                <a:latin typeface="Söhne"/>
              </a:rPr>
              <a:t>Mapper)..</a:t>
            </a:r>
            <a:endParaRPr lang="en-US" sz="4400" b="1" i="0" dirty="0">
              <a:solidFill>
                <a:schemeClr val="bg1"/>
              </a:solidFill>
              <a:effectLst/>
              <a:latin typeface="Roboto" panose="02000000000000000000" pitchFamily="2" charset="0"/>
            </a:endParaRPr>
          </a:p>
        </p:txBody>
      </p:sp>
    </p:spTree>
    <p:extLst>
      <p:ext uri="{BB962C8B-B14F-4D97-AF65-F5344CB8AC3E}">
        <p14:creationId xmlns:p14="http://schemas.microsoft.com/office/powerpoint/2010/main" val="34379115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grpSp>
        <p:nvGrpSpPr>
          <p:cNvPr id="413" name="Google Shape;413;p26"/>
          <p:cNvGrpSpPr/>
          <p:nvPr/>
        </p:nvGrpSpPr>
        <p:grpSpPr>
          <a:xfrm>
            <a:off x="7564836" y="3561758"/>
            <a:ext cx="478081" cy="462776"/>
            <a:chOff x="7384385" y="3857442"/>
            <a:chExt cx="523637" cy="506874"/>
          </a:xfrm>
        </p:grpSpPr>
        <p:sp>
          <p:nvSpPr>
            <p:cNvPr id="414" name="Google Shape;414;p26"/>
            <p:cNvSpPr/>
            <p:nvPr/>
          </p:nvSpPr>
          <p:spPr>
            <a:xfrm>
              <a:off x="7384385" y="3865416"/>
              <a:ext cx="498900" cy="498900"/>
            </a:xfrm>
            <a:prstGeom prst="ellipse">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5" name="Google Shape;415;p26"/>
            <p:cNvGrpSpPr/>
            <p:nvPr/>
          </p:nvGrpSpPr>
          <p:grpSpPr>
            <a:xfrm>
              <a:off x="7384385" y="3857442"/>
              <a:ext cx="523637" cy="498900"/>
              <a:chOff x="7384385" y="3857442"/>
              <a:chExt cx="523637" cy="498900"/>
            </a:xfrm>
          </p:grpSpPr>
          <p:sp>
            <p:nvSpPr>
              <p:cNvPr id="416" name="Google Shape;416;p26"/>
              <p:cNvSpPr/>
              <p:nvPr/>
            </p:nvSpPr>
            <p:spPr>
              <a:xfrm>
                <a:off x="7384385" y="3857442"/>
                <a:ext cx="498900" cy="498900"/>
              </a:xfrm>
              <a:prstGeom prst="ellipse">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26"/>
              <p:cNvSpPr/>
              <p:nvPr/>
            </p:nvSpPr>
            <p:spPr>
              <a:xfrm>
                <a:off x="7856422" y="4081138"/>
                <a:ext cx="51600" cy="51600"/>
              </a:xfrm>
              <a:prstGeom prst="flowChartDelay">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9" name="Google Shape;419;p26"/>
          <p:cNvGrpSpPr/>
          <p:nvPr/>
        </p:nvGrpSpPr>
        <p:grpSpPr>
          <a:xfrm>
            <a:off x="8110843" y="3443361"/>
            <a:ext cx="435785" cy="692277"/>
            <a:chOff x="7982421" y="3727763"/>
            <a:chExt cx="477311" cy="758244"/>
          </a:xfrm>
        </p:grpSpPr>
        <p:sp>
          <p:nvSpPr>
            <p:cNvPr id="420" name="Google Shape;420;p26"/>
            <p:cNvSpPr/>
            <p:nvPr/>
          </p:nvSpPr>
          <p:spPr>
            <a:xfrm>
              <a:off x="8054507" y="3728825"/>
              <a:ext cx="316500" cy="756600"/>
            </a:xfrm>
            <a:prstGeom prst="roundRect">
              <a:avLst>
                <a:gd name="adj" fmla="val 15418"/>
              </a:avLst>
            </a:prstGeom>
            <a:solidFill>
              <a:srgbClr val="1B212C"/>
            </a:solidFill>
            <a:ln>
              <a:noFill/>
            </a:ln>
            <a:effectLst>
              <a:outerShdw blurRad="387350" dist="38100" dir="8100000" sx="107000" sy="107000" algn="tr" rotWithShape="0">
                <a:srgbClr val="000000">
                  <a:alpha val="498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26"/>
            <p:cNvSpPr/>
            <p:nvPr/>
          </p:nvSpPr>
          <p:spPr>
            <a:xfrm rot="10800000">
              <a:off x="8054264" y="4233407"/>
              <a:ext cx="316500" cy="252600"/>
            </a:xfrm>
            <a:prstGeom prst="round2SameRect">
              <a:avLst>
                <a:gd name="adj1" fmla="val 16667"/>
                <a:gd name="adj2" fmla="val 0"/>
              </a:avLst>
            </a:prstGeom>
            <a:solidFill>
              <a:srgbClr val="E7E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26"/>
            <p:cNvSpPr/>
            <p:nvPr/>
          </p:nvSpPr>
          <p:spPr>
            <a:xfrm rot="5400000">
              <a:off x="8085300" y="4276650"/>
              <a:ext cx="140700" cy="201900"/>
            </a:xfrm>
            <a:prstGeom prst="triangle">
              <a:avLst>
                <a:gd name="adj" fmla="val 27359"/>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26"/>
            <p:cNvSpPr/>
            <p:nvPr/>
          </p:nvSpPr>
          <p:spPr>
            <a:xfrm>
              <a:off x="8054261" y="3727763"/>
              <a:ext cx="316500" cy="252600"/>
            </a:xfrm>
            <a:prstGeom prst="round2SameRect">
              <a:avLst>
                <a:gd name="adj1" fmla="val 16667"/>
                <a:gd name="adj2" fmla="val 0"/>
              </a:avLst>
            </a:prstGeom>
            <a:solidFill>
              <a:srgbClr val="E7E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26"/>
            <p:cNvSpPr/>
            <p:nvPr/>
          </p:nvSpPr>
          <p:spPr>
            <a:xfrm>
              <a:off x="7991115" y="3866003"/>
              <a:ext cx="434400" cy="486900"/>
            </a:xfrm>
            <a:prstGeom prst="roundRect">
              <a:avLst>
                <a:gd name="adj" fmla="val 12273"/>
              </a:avLst>
            </a:prstGeom>
            <a:solidFill>
              <a:srgbClr val="1B212C"/>
            </a:solidFill>
            <a:ln>
              <a:noFill/>
            </a:ln>
            <a:effectLst>
              <a:outerShdw blurRad="387350" dist="38100" dir="8100000" sx="107000" sy="107000" algn="tr" rotWithShape="0">
                <a:srgbClr val="000000">
                  <a:alpha val="498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26"/>
            <p:cNvSpPr/>
            <p:nvPr/>
          </p:nvSpPr>
          <p:spPr>
            <a:xfrm>
              <a:off x="7982425" y="3884047"/>
              <a:ext cx="451800" cy="499800"/>
            </a:xfrm>
            <a:prstGeom prst="roundRect">
              <a:avLst>
                <a:gd name="adj" fmla="val 10240"/>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26"/>
            <p:cNvSpPr/>
            <p:nvPr/>
          </p:nvSpPr>
          <p:spPr>
            <a:xfrm>
              <a:off x="8408132" y="4081081"/>
              <a:ext cx="51600" cy="51600"/>
            </a:xfrm>
            <a:prstGeom prst="flowChartDelay">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26"/>
            <p:cNvSpPr/>
            <p:nvPr/>
          </p:nvSpPr>
          <p:spPr>
            <a:xfrm>
              <a:off x="7982421" y="3863888"/>
              <a:ext cx="451800" cy="513900"/>
            </a:xfrm>
            <a:prstGeom prst="roundRect">
              <a:avLst>
                <a:gd name="adj" fmla="val 10240"/>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28" name="Google Shape;428;p26" descr="offset_comp_342327_edited.jpg"/>
          <p:cNvPicPr preferRelativeResize="0"/>
          <p:nvPr/>
        </p:nvPicPr>
        <p:blipFill rotWithShape="1">
          <a:blip r:embed="rId3">
            <a:alphaModFix/>
          </a:blip>
          <a:srcRect l="49668" t="55915" r="37351" b="27092"/>
          <a:stretch/>
        </p:blipFill>
        <p:spPr>
          <a:xfrm>
            <a:off x="8127235" y="3586562"/>
            <a:ext cx="379200" cy="429900"/>
          </a:xfrm>
          <a:prstGeom prst="roundRect">
            <a:avLst>
              <a:gd name="adj" fmla="val 7794"/>
            </a:avLst>
          </a:prstGeom>
          <a:noFill/>
          <a:ln w="9525" cap="flat" cmpd="sng">
            <a:solidFill>
              <a:srgbClr val="FFFFFF"/>
            </a:solidFill>
            <a:prstDash val="solid"/>
            <a:round/>
            <a:headEnd type="none" w="sm" len="sm"/>
            <a:tailEnd type="none" w="sm" len="sm"/>
          </a:ln>
        </p:spPr>
      </p:pic>
      <p:sp>
        <p:nvSpPr>
          <p:cNvPr id="429" name="Google Shape;429;p26"/>
          <p:cNvSpPr txBox="1">
            <a:spLocks noGrp="1"/>
          </p:cNvSpPr>
          <p:nvPr>
            <p:ph type="title"/>
          </p:nvPr>
        </p:nvSpPr>
        <p:spPr>
          <a:xfrm>
            <a:off x="1179852" y="1901387"/>
            <a:ext cx="7307923" cy="2845770"/>
          </a:xfrm>
          <a:prstGeom prst="rect">
            <a:avLst/>
          </a:prstGeom>
        </p:spPr>
        <p:txBody>
          <a:bodyPr spcFirstLastPara="1" wrap="square" lIns="91425" tIns="91425" rIns="91425" bIns="91425" anchor="t" anchorCtr="0">
            <a:noAutofit/>
          </a:bodyPr>
          <a:lstStyle/>
          <a:p>
            <a:pPr algn="l"/>
            <a:r>
              <a:rPr lang="en-US" sz="1800" b="0" i="0" dirty="0">
                <a:solidFill>
                  <a:srgbClr val="D1D5DB"/>
                </a:solidFill>
                <a:effectLst/>
                <a:latin typeface="Söhne"/>
              </a:rPr>
              <a:t>A TCP SYN scan, also known as a half-open scan or a stealth scan, is a type of network reconnaissance technique used by security professionals and hackers to discover information about the open ports on a target system. It is part of the TCP three-way handshake process, which is the method by which two devices establish a connection over a TCP/IP network.</a:t>
            </a:r>
            <a:endParaRPr lang="en-US" b="0" i="0" dirty="0">
              <a:solidFill>
                <a:srgbClr val="D1D5DB"/>
              </a:solidFill>
              <a:effectLst/>
              <a:latin typeface="Söhne"/>
            </a:endParaRPr>
          </a:p>
        </p:txBody>
      </p:sp>
      <p:sp>
        <p:nvSpPr>
          <p:cNvPr id="2" name="Google Shape;234;p18">
            <a:extLst>
              <a:ext uri="{FF2B5EF4-FFF2-40B4-BE49-F238E27FC236}">
                <a16:creationId xmlns:a16="http://schemas.microsoft.com/office/drawing/2014/main" id="{62756841-6209-515E-34D5-E0C636A3589B}"/>
              </a:ext>
            </a:extLst>
          </p:cNvPr>
          <p:cNvSpPr txBox="1">
            <a:spLocks/>
          </p:cNvSpPr>
          <p:nvPr/>
        </p:nvSpPr>
        <p:spPr>
          <a:xfrm>
            <a:off x="1124747" y="439205"/>
            <a:ext cx="7421881" cy="487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1pPr>
            <a:lvl2pPr marR="0" lvl="1"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2pPr>
            <a:lvl3pPr marR="0" lvl="2"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3pPr>
            <a:lvl4pPr marR="0" lvl="3"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4pPr>
            <a:lvl5pPr marR="0" lvl="4"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5pPr>
            <a:lvl6pPr marR="0" lvl="5"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6pPr>
            <a:lvl7pPr marR="0" lvl="6"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7pPr>
            <a:lvl8pPr marR="0" lvl="7"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8pPr>
            <a:lvl9pPr marR="0" lvl="8"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9pPr>
          </a:lstStyle>
          <a:p>
            <a:pPr algn="l"/>
            <a:r>
              <a:rPr lang="en-US" sz="3600" b="1" i="0" dirty="0">
                <a:solidFill>
                  <a:schemeClr val="bg1"/>
                </a:solidFill>
                <a:effectLst/>
                <a:latin typeface="Roboto" panose="02000000000000000000" pitchFamily="2" charset="0"/>
              </a:rPr>
              <a:t> Perform </a:t>
            </a:r>
            <a:r>
              <a:rPr lang="en-US" sz="3600" b="1" i="0" dirty="0">
                <a:solidFill>
                  <a:schemeClr val="bg1"/>
                </a:solidFill>
                <a:effectLst/>
                <a:latin typeface="Söhne"/>
              </a:rPr>
              <a:t>TCP SYN Scan </a:t>
            </a:r>
            <a:r>
              <a:rPr lang="en-US" sz="3600" b="1" i="0" dirty="0">
                <a:solidFill>
                  <a:schemeClr val="bg1"/>
                </a:solidFill>
                <a:effectLst/>
                <a:latin typeface="Roboto" panose="02000000000000000000" pitchFamily="2" charset="0"/>
              </a:rPr>
              <a:t>with </a:t>
            </a:r>
            <a:r>
              <a:rPr lang="en-US" sz="3600" b="1" dirty="0">
                <a:solidFill>
                  <a:schemeClr val="bg1"/>
                </a:solidFill>
                <a:latin typeface="Roboto" panose="02000000000000000000" pitchFamily="2" charset="0"/>
              </a:rPr>
              <a:t>N</a:t>
            </a:r>
            <a:r>
              <a:rPr lang="en-US" sz="3600" b="1" i="0" dirty="0">
                <a:solidFill>
                  <a:schemeClr val="bg1"/>
                </a:solidFill>
                <a:effectLst/>
                <a:latin typeface="Roboto" panose="02000000000000000000" pitchFamily="2" charset="0"/>
              </a:rPr>
              <a:t>map in Kali Linux</a:t>
            </a:r>
          </a:p>
        </p:txBody>
      </p:sp>
    </p:spTree>
    <p:extLst>
      <p:ext uri="{BB962C8B-B14F-4D97-AF65-F5344CB8AC3E}">
        <p14:creationId xmlns:p14="http://schemas.microsoft.com/office/powerpoint/2010/main" val="28493049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grpSp>
        <p:nvGrpSpPr>
          <p:cNvPr id="413" name="Google Shape;413;p26"/>
          <p:cNvGrpSpPr/>
          <p:nvPr/>
        </p:nvGrpSpPr>
        <p:grpSpPr>
          <a:xfrm>
            <a:off x="7564836" y="3561758"/>
            <a:ext cx="478081" cy="462776"/>
            <a:chOff x="7384385" y="3857442"/>
            <a:chExt cx="523637" cy="506874"/>
          </a:xfrm>
        </p:grpSpPr>
        <p:sp>
          <p:nvSpPr>
            <p:cNvPr id="414" name="Google Shape;414;p26"/>
            <p:cNvSpPr/>
            <p:nvPr/>
          </p:nvSpPr>
          <p:spPr>
            <a:xfrm>
              <a:off x="7384385" y="3865416"/>
              <a:ext cx="498900" cy="498900"/>
            </a:xfrm>
            <a:prstGeom prst="ellipse">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5" name="Google Shape;415;p26"/>
            <p:cNvGrpSpPr/>
            <p:nvPr/>
          </p:nvGrpSpPr>
          <p:grpSpPr>
            <a:xfrm>
              <a:off x="7384385" y="3857442"/>
              <a:ext cx="523637" cy="498900"/>
              <a:chOff x="7384385" y="3857442"/>
              <a:chExt cx="523637" cy="498900"/>
            </a:xfrm>
          </p:grpSpPr>
          <p:sp>
            <p:nvSpPr>
              <p:cNvPr id="416" name="Google Shape;416;p26"/>
              <p:cNvSpPr/>
              <p:nvPr/>
            </p:nvSpPr>
            <p:spPr>
              <a:xfrm>
                <a:off x="7384385" y="3857442"/>
                <a:ext cx="498900" cy="498900"/>
              </a:xfrm>
              <a:prstGeom prst="ellipse">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26"/>
              <p:cNvSpPr/>
              <p:nvPr/>
            </p:nvSpPr>
            <p:spPr>
              <a:xfrm>
                <a:off x="7856422" y="4081138"/>
                <a:ext cx="51600" cy="51600"/>
              </a:xfrm>
              <a:prstGeom prst="flowChartDelay">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9" name="Google Shape;419;p26"/>
          <p:cNvGrpSpPr/>
          <p:nvPr/>
        </p:nvGrpSpPr>
        <p:grpSpPr>
          <a:xfrm>
            <a:off x="8110843" y="3443361"/>
            <a:ext cx="435785" cy="692277"/>
            <a:chOff x="7982421" y="3727763"/>
            <a:chExt cx="477311" cy="758244"/>
          </a:xfrm>
        </p:grpSpPr>
        <p:sp>
          <p:nvSpPr>
            <p:cNvPr id="420" name="Google Shape;420;p26"/>
            <p:cNvSpPr/>
            <p:nvPr/>
          </p:nvSpPr>
          <p:spPr>
            <a:xfrm>
              <a:off x="8054507" y="3728825"/>
              <a:ext cx="316500" cy="756600"/>
            </a:xfrm>
            <a:prstGeom prst="roundRect">
              <a:avLst>
                <a:gd name="adj" fmla="val 15418"/>
              </a:avLst>
            </a:prstGeom>
            <a:solidFill>
              <a:srgbClr val="1B212C"/>
            </a:solidFill>
            <a:ln>
              <a:noFill/>
            </a:ln>
            <a:effectLst>
              <a:outerShdw blurRad="387350" dist="38100" dir="8100000" sx="107000" sy="107000" algn="tr" rotWithShape="0">
                <a:srgbClr val="000000">
                  <a:alpha val="498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26"/>
            <p:cNvSpPr/>
            <p:nvPr/>
          </p:nvSpPr>
          <p:spPr>
            <a:xfrm rot="10800000">
              <a:off x="8054264" y="4233407"/>
              <a:ext cx="316500" cy="252600"/>
            </a:xfrm>
            <a:prstGeom prst="round2SameRect">
              <a:avLst>
                <a:gd name="adj1" fmla="val 16667"/>
                <a:gd name="adj2" fmla="val 0"/>
              </a:avLst>
            </a:prstGeom>
            <a:solidFill>
              <a:srgbClr val="E7E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26"/>
            <p:cNvSpPr/>
            <p:nvPr/>
          </p:nvSpPr>
          <p:spPr>
            <a:xfrm rot="5400000">
              <a:off x="8085300" y="4276650"/>
              <a:ext cx="140700" cy="201900"/>
            </a:xfrm>
            <a:prstGeom prst="triangle">
              <a:avLst>
                <a:gd name="adj" fmla="val 27359"/>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26"/>
            <p:cNvSpPr/>
            <p:nvPr/>
          </p:nvSpPr>
          <p:spPr>
            <a:xfrm>
              <a:off x="8054261" y="3727763"/>
              <a:ext cx="316500" cy="252600"/>
            </a:xfrm>
            <a:prstGeom prst="round2SameRect">
              <a:avLst>
                <a:gd name="adj1" fmla="val 16667"/>
                <a:gd name="adj2" fmla="val 0"/>
              </a:avLst>
            </a:prstGeom>
            <a:solidFill>
              <a:srgbClr val="E7E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26"/>
            <p:cNvSpPr/>
            <p:nvPr/>
          </p:nvSpPr>
          <p:spPr>
            <a:xfrm>
              <a:off x="7991115" y="3866003"/>
              <a:ext cx="434400" cy="486900"/>
            </a:xfrm>
            <a:prstGeom prst="roundRect">
              <a:avLst>
                <a:gd name="adj" fmla="val 12273"/>
              </a:avLst>
            </a:prstGeom>
            <a:solidFill>
              <a:srgbClr val="1B212C"/>
            </a:solidFill>
            <a:ln>
              <a:noFill/>
            </a:ln>
            <a:effectLst>
              <a:outerShdw blurRad="387350" dist="38100" dir="8100000" sx="107000" sy="107000" algn="tr" rotWithShape="0">
                <a:srgbClr val="000000">
                  <a:alpha val="498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26"/>
            <p:cNvSpPr/>
            <p:nvPr/>
          </p:nvSpPr>
          <p:spPr>
            <a:xfrm>
              <a:off x="7982425" y="3884047"/>
              <a:ext cx="451800" cy="499800"/>
            </a:xfrm>
            <a:prstGeom prst="roundRect">
              <a:avLst>
                <a:gd name="adj" fmla="val 10240"/>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26"/>
            <p:cNvSpPr/>
            <p:nvPr/>
          </p:nvSpPr>
          <p:spPr>
            <a:xfrm>
              <a:off x="8408132" y="4081081"/>
              <a:ext cx="51600" cy="51600"/>
            </a:xfrm>
            <a:prstGeom prst="flowChartDelay">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26"/>
            <p:cNvSpPr/>
            <p:nvPr/>
          </p:nvSpPr>
          <p:spPr>
            <a:xfrm>
              <a:off x="7982421" y="3863888"/>
              <a:ext cx="451800" cy="513900"/>
            </a:xfrm>
            <a:prstGeom prst="roundRect">
              <a:avLst>
                <a:gd name="adj" fmla="val 10240"/>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28" name="Google Shape;428;p26" descr="offset_comp_342327_edited.jpg"/>
          <p:cNvPicPr preferRelativeResize="0"/>
          <p:nvPr/>
        </p:nvPicPr>
        <p:blipFill rotWithShape="1">
          <a:blip r:embed="rId3">
            <a:alphaModFix/>
          </a:blip>
          <a:srcRect l="49668" t="55915" r="37351" b="27092"/>
          <a:stretch/>
        </p:blipFill>
        <p:spPr>
          <a:xfrm>
            <a:off x="8127235" y="3586562"/>
            <a:ext cx="379200" cy="429900"/>
          </a:xfrm>
          <a:prstGeom prst="roundRect">
            <a:avLst>
              <a:gd name="adj" fmla="val 7794"/>
            </a:avLst>
          </a:prstGeom>
          <a:noFill/>
          <a:ln w="9525" cap="flat" cmpd="sng">
            <a:solidFill>
              <a:srgbClr val="FFFFFF"/>
            </a:solidFill>
            <a:prstDash val="solid"/>
            <a:round/>
            <a:headEnd type="none" w="sm" len="sm"/>
            <a:tailEnd type="none" w="sm" len="sm"/>
          </a:ln>
        </p:spPr>
      </p:pic>
      <p:sp>
        <p:nvSpPr>
          <p:cNvPr id="2" name="Google Shape;234;p18">
            <a:extLst>
              <a:ext uri="{FF2B5EF4-FFF2-40B4-BE49-F238E27FC236}">
                <a16:creationId xmlns:a16="http://schemas.microsoft.com/office/drawing/2014/main" id="{62756841-6209-515E-34D5-E0C636A3589B}"/>
              </a:ext>
            </a:extLst>
          </p:cNvPr>
          <p:cNvSpPr txBox="1">
            <a:spLocks/>
          </p:cNvSpPr>
          <p:nvPr/>
        </p:nvSpPr>
        <p:spPr>
          <a:xfrm>
            <a:off x="1124747" y="439205"/>
            <a:ext cx="7421881" cy="487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1pPr>
            <a:lvl2pPr marR="0" lvl="1"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2pPr>
            <a:lvl3pPr marR="0" lvl="2"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3pPr>
            <a:lvl4pPr marR="0" lvl="3"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4pPr>
            <a:lvl5pPr marR="0" lvl="4"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5pPr>
            <a:lvl6pPr marR="0" lvl="5"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6pPr>
            <a:lvl7pPr marR="0" lvl="6"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7pPr>
            <a:lvl8pPr marR="0" lvl="7"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8pPr>
            <a:lvl9pPr marR="0" lvl="8"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9pPr>
          </a:lstStyle>
          <a:p>
            <a:pPr algn="l"/>
            <a:r>
              <a:rPr lang="en-US" sz="3600" b="1" i="0" dirty="0">
                <a:solidFill>
                  <a:schemeClr val="bg1"/>
                </a:solidFill>
                <a:effectLst/>
                <a:latin typeface="Roboto" panose="02000000000000000000" pitchFamily="2" charset="0"/>
              </a:rPr>
              <a:t> Perform </a:t>
            </a:r>
            <a:r>
              <a:rPr lang="en-US" sz="3600" b="1" i="0" dirty="0">
                <a:solidFill>
                  <a:schemeClr val="bg1"/>
                </a:solidFill>
                <a:effectLst/>
                <a:latin typeface="Söhne"/>
              </a:rPr>
              <a:t>TCP SYN Scan </a:t>
            </a:r>
            <a:r>
              <a:rPr lang="en-US" sz="3600" b="1" i="0" dirty="0">
                <a:solidFill>
                  <a:schemeClr val="bg1"/>
                </a:solidFill>
                <a:effectLst/>
                <a:latin typeface="Roboto" panose="02000000000000000000" pitchFamily="2" charset="0"/>
              </a:rPr>
              <a:t>with </a:t>
            </a:r>
            <a:r>
              <a:rPr lang="en-US" sz="3600" b="1" dirty="0">
                <a:solidFill>
                  <a:schemeClr val="bg1"/>
                </a:solidFill>
                <a:latin typeface="Roboto" panose="02000000000000000000" pitchFamily="2" charset="0"/>
              </a:rPr>
              <a:t>N</a:t>
            </a:r>
            <a:r>
              <a:rPr lang="en-US" sz="3600" b="1" i="0" dirty="0">
                <a:solidFill>
                  <a:schemeClr val="bg1"/>
                </a:solidFill>
                <a:effectLst/>
                <a:latin typeface="Roboto" panose="02000000000000000000" pitchFamily="2" charset="0"/>
              </a:rPr>
              <a:t>map in Kali Linux</a:t>
            </a:r>
          </a:p>
        </p:txBody>
      </p:sp>
      <p:pic>
        <p:nvPicPr>
          <p:cNvPr id="4" name="Picture 3">
            <a:extLst>
              <a:ext uri="{FF2B5EF4-FFF2-40B4-BE49-F238E27FC236}">
                <a16:creationId xmlns:a16="http://schemas.microsoft.com/office/drawing/2014/main" id="{C3A71642-9B97-0589-68A2-0E3EB6D7116A}"/>
              </a:ext>
            </a:extLst>
          </p:cNvPr>
          <p:cNvPicPr>
            <a:picLocks noChangeAspect="1"/>
          </p:cNvPicPr>
          <p:nvPr/>
        </p:nvPicPr>
        <p:blipFill>
          <a:blip r:embed="rId4"/>
          <a:stretch>
            <a:fillRect/>
          </a:stretch>
        </p:blipFill>
        <p:spPr>
          <a:xfrm>
            <a:off x="3108960" y="1720866"/>
            <a:ext cx="5642972" cy="3281874"/>
          </a:xfrm>
          <a:prstGeom prst="rect">
            <a:avLst/>
          </a:prstGeom>
        </p:spPr>
      </p:pic>
    </p:spTree>
    <p:extLst>
      <p:ext uri="{BB962C8B-B14F-4D97-AF65-F5344CB8AC3E}">
        <p14:creationId xmlns:p14="http://schemas.microsoft.com/office/powerpoint/2010/main" val="31215063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grpSp>
        <p:nvGrpSpPr>
          <p:cNvPr id="413" name="Google Shape;413;p26"/>
          <p:cNvGrpSpPr/>
          <p:nvPr/>
        </p:nvGrpSpPr>
        <p:grpSpPr>
          <a:xfrm>
            <a:off x="7564836" y="3561758"/>
            <a:ext cx="478081" cy="462776"/>
            <a:chOff x="7384385" y="3857442"/>
            <a:chExt cx="523637" cy="506874"/>
          </a:xfrm>
        </p:grpSpPr>
        <p:sp>
          <p:nvSpPr>
            <p:cNvPr id="414" name="Google Shape;414;p26"/>
            <p:cNvSpPr/>
            <p:nvPr/>
          </p:nvSpPr>
          <p:spPr>
            <a:xfrm>
              <a:off x="7384385" y="3865416"/>
              <a:ext cx="498900" cy="498900"/>
            </a:xfrm>
            <a:prstGeom prst="ellipse">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5" name="Google Shape;415;p26"/>
            <p:cNvGrpSpPr/>
            <p:nvPr/>
          </p:nvGrpSpPr>
          <p:grpSpPr>
            <a:xfrm>
              <a:off x="7384385" y="3857442"/>
              <a:ext cx="523637" cy="498900"/>
              <a:chOff x="7384385" y="3857442"/>
              <a:chExt cx="523637" cy="498900"/>
            </a:xfrm>
          </p:grpSpPr>
          <p:sp>
            <p:nvSpPr>
              <p:cNvPr id="416" name="Google Shape;416;p26"/>
              <p:cNvSpPr/>
              <p:nvPr/>
            </p:nvSpPr>
            <p:spPr>
              <a:xfrm>
                <a:off x="7384385" y="3857442"/>
                <a:ext cx="498900" cy="498900"/>
              </a:xfrm>
              <a:prstGeom prst="ellipse">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26"/>
              <p:cNvSpPr/>
              <p:nvPr/>
            </p:nvSpPr>
            <p:spPr>
              <a:xfrm>
                <a:off x="7856422" y="4081138"/>
                <a:ext cx="51600" cy="51600"/>
              </a:xfrm>
              <a:prstGeom prst="flowChartDelay">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9" name="Google Shape;419;p26"/>
          <p:cNvGrpSpPr/>
          <p:nvPr/>
        </p:nvGrpSpPr>
        <p:grpSpPr>
          <a:xfrm>
            <a:off x="8110843" y="3443361"/>
            <a:ext cx="435785" cy="692277"/>
            <a:chOff x="7982421" y="3727763"/>
            <a:chExt cx="477311" cy="758244"/>
          </a:xfrm>
        </p:grpSpPr>
        <p:sp>
          <p:nvSpPr>
            <p:cNvPr id="420" name="Google Shape;420;p26"/>
            <p:cNvSpPr/>
            <p:nvPr/>
          </p:nvSpPr>
          <p:spPr>
            <a:xfrm>
              <a:off x="8054507" y="3728825"/>
              <a:ext cx="316500" cy="756600"/>
            </a:xfrm>
            <a:prstGeom prst="roundRect">
              <a:avLst>
                <a:gd name="adj" fmla="val 15418"/>
              </a:avLst>
            </a:prstGeom>
            <a:solidFill>
              <a:srgbClr val="1B212C"/>
            </a:solidFill>
            <a:ln>
              <a:noFill/>
            </a:ln>
            <a:effectLst>
              <a:outerShdw blurRad="387350" dist="38100" dir="8100000" sx="107000" sy="107000" algn="tr" rotWithShape="0">
                <a:srgbClr val="000000">
                  <a:alpha val="498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26"/>
            <p:cNvSpPr/>
            <p:nvPr/>
          </p:nvSpPr>
          <p:spPr>
            <a:xfrm rot="10800000">
              <a:off x="8054264" y="4233407"/>
              <a:ext cx="316500" cy="252600"/>
            </a:xfrm>
            <a:prstGeom prst="round2SameRect">
              <a:avLst>
                <a:gd name="adj1" fmla="val 16667"/>
                <a:gd name="adj2" fmla="val 0"/>
              </a:avLst>
            </a:prstGeom>
            <a:solidFill>
              <a:srgbClr val="E7E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26"/>
            <p:cNvSpPr/>
            <p:nvPr/>
          </p:nvSpPr>
          <p:spPr>
            <a:xfrm rot="5400000">
              <a:off x="8085300" y="4276650"/>
              <a:ext cx="140700" cy="201900"/>
            </a:xfrm>
            <a:prstGeom prst="triangle">
              <a:avLst>
                <a:gd name="adj" fmla="val 27359"/>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26"/>
            <p:cNvSpPr/>
            <p:nvPr/>
          </p:nvSpPr>
          <p:spPr>
            <a:xfrm>
              <a:off x="8054261" y="3727763"/>
              <a:ext cx="316500" cy="252600"/>
            </a:xfrm>
            <a:prstGeom prst="round2SameRect">
              <a:avLst>
                <a:gd name="adj1" fmla="val 16667"/>
                <a:gd name="adj2" fmla="val 0"/>
              </a:avLst>
            </a:prstGeom>
            <a:solidFill>
              <a:srgbClr val="E7E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26"/>
            <p:cNvSpPr/>
            <p:nvPr/>
          </p:nvSpPr>
          <p:spPr>
            <a:xfrm>
              <a:off x="7991115" y="3866003"/>
              <a:ext cx="434400" cy="486900"/>
            </a:xfrm>
            <a:prstGeom prst="roundRect">
              <a:avLst>
                <a:gd name="adj" fmla="val 12273"/>
              </a:avLst>
            </a:prstGeom>
            <a:solidFill>
              <a:srgbClr val="1B212C"/>
            </a:solidFill>
            <a:ln>
              <a:noFill/>
            </a:ln>
            <a:effectLst>
              <a:outerShdw blurRad="387350" dist="38100" dir="8100000" sx="107000" sy="107000" algn="tr" rotWithShape="0">
                <a:srgbClr val="000000">
                  <a:alpha val="498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26"/>
            <p:cNvSpPr/>
            <p:nvPr/>
          </p:nvSpPr>
          <p:spPr>
            <a:xfrm>
              <a:off x="7982425" y="3884047"/>
              <a:ext cx="451800" cy="499800"/>
            </a:xfrm>
            <a:prstGeom prst="roundRect">
              <a:avLst>
                <a:gd name="adj" fmla="val 10240"/>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26"/>
            <p:cNvSpPr/>
            <p:nvPr/>
          </p:nvSpPr>
          <p:spPr>
            <a:xfrm>
              <a:off x="8408132" y="4081081"/>
              <a:ext cx="51600" cy="51600"/>
            </a:xfrm>
            <a:prstGeom prst="flowChartDelay">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26"/>
            <p:cNvSpPr/>
            <p:nvPr/>
          </p:nvSpPr>
          <p:spPr>
            <a:xfrm>
              <a:off x="7982421" y="3863888"/>
              <a:ext cx="451800" cy="513900"/>
            </a:xfrm>
            <a:prstGeom prst="roundRect">
              <a:avLst>
                <a:gd name="adj" fmla="val 10240"/>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28" name="Google Shape;428;p26" descr="offset_comp_342327_edited.jpg"/>
          <p:cNvPicPr preferRelativeResize="0"/>
          <p:nvPr/>
        </p:nvPicPr>
        <p:blipFill rotWithShape="1">
          <a:blip r:embed="rId3">
            <a:alphaModFix/>
          </a:blip>
          <a:srcRect l="49668" t="55915" r="37351" b="27092"/>
          <a:stretch/>
        </p:blipFill>
        <p:spPr>
          <a:xfrm>
            <a:off x="8127235" y="3586562"/>
            <a:ext cx="379200" cy="429900"/>
          </a:xfrm>
          <a:prstGeom prst="roundRect">
            <a:avLst>
              <a:gd name="adj" fmla="val 7794"/>
            </a:avLst>
          </a:prstGeom>
          <a:noFill/>
          <a:ln w="9525" cap="flat" cmpd="sng">
            <a:solidFill>
              <a:srgbClr val="FFFFFF"/>
            </a:solidFill>
            <a:prstDash val="solid"/>
            <a:round/>
            <a:headEnd type="none" w="sm" len="sm"/>
            <a:tailEnd type="none" w="sm" len="sm"/>
          </a:ln>
        </p:spPr>
      </p:pic>
      <p:sp>
        <p:nvSpPr>
          <p:cNvPr id="2" name="Google Shape;234;p18">
            <a:extLst>
              <a:ext uri="{FF2B5EF4-FFF2-40B4-BE49-F238E27FC236}">
                <a16:creationId xmlns:a16="http://schemas.microsoft.com/office/drawing/2014/main" id="{62756841-6209-515E-34D5-E0C636A3589B}"/>
              </a:ext>
            </a:extLst>
          </p:cNvPr>
          <p:cNvSpPr txBox="1">
            <a:spLocks/>
          </p:cNvSpPr>
          <p:nvPr/>
        </p:nvSpPr>
        <p:spPr>
          <a:xfrm>
            <a:off x="1124747" y="439205"/>
            <a:ext cx="7421881" cy="487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1pPr>
            <a:lvl2pPr marR="0" lvl="1"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2pPr>
            <a:lvl3pPr marR="0" lvl="2"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3pPr>
            <a:lvl4pPr marR="0" lvl="3"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4pPr>
            <a:lvl5pPr marR="0" lvl="4"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5pPr>
            <a:lvl6pPr marR="0" lvl="5"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6pPr>
            <a:lvl7pPr marR="0" lvl="6"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7pPr>
            <a:lvl8pPr marR="0" lvl="7"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8pPr>
            <a:lvl9pPr marR="0" lvl="8"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9pPr>
          </a:lstStyle>
          <a:p>
            <a:pPr algn="l"/>
            <a:r>
              <a:rPr lang="en-US" sz="3600" b="1" i="0" dirty="0">
                <a:solidFill>
                  <a:schemeClr val="bg1"/>
                </a:solidFill>
                <a:effectLst/>
                <a:latin typeface="Roboto" panose="02000000000000000000" pitchFamily="2" charset="0"/>
              </a:rPr>
              <a:t> Perform </a:t>
            </a:r>
            <a:r>
              <a:rPr lang="en-US" sz="3600" b="1" i="0" dirty="0">
                <a:solidFill>
                  <a:schemeClr val="bg1"/>
                </a:solidFill>
                <a:effectLst/>
                <a:latin typeface="Söhne"/>
              </a:rPr>
              <a:t>TCP SYN Scan </a:t>
            </a:r>
            <a:r>
              <a:rPr lang="en-US" sz="3600" b="1" i="0" dirty="0">
                <a:solidFill>
                  <a:schemeClr val="bg1"/>
                </a:solidFill>
                <a:effectLst/>
                <a:latin typeface="Roboto" panose="02000000000000000000" pitchFamily="2" charset="0"/>
              </a:rPr>
              <a:t>with </a:t>
            </a:r>
            <a:r>
              <a:rPr lang="en-US" sz="3600" b="1" dirty="0">
                <a:solidFill>
                  <a:schemeClr val="bg1"/>
                </a:solidFill>
                <a:latin typeface="Roboto" panose="02000000000000000000" pitchFamily="2" charset="0"/>
              </a:rPr>
              <a:t>N</a:t>
            </a:r>
            <a:r>
              <a:rPr lang="en-US" sz="3600" b="1" i="0" dirty="0">
                <a:solidFill>
                  <a:schemeClr val="bg1"/>
                </a:solidFill>
                <a:effectLst/>
                <a:latin typeface="Roboto" panose="02000000000000000000" pitchFamily="2" charset="0"/>
              </a:rPr>
              <a:t>map in Kali Linux</a:t>
            </a:r>
          </a:p>
        </p:txBody>
      </p:sp>
      <p:pic>
        <p:nvPicPr>
          <p:cNvPr id="6" name="Picture 5">
            <a:extLst>
              <a:ext uri="{FF2B5EF4-FFF2-40B4-BE49-F238E27FC236}">
                <a16:creationId xmlns:a16="http://schemas.microsoft.com/office/drawing/2014/main" id="{4D7B095B-74B0-18DB-15F6-4F9FF69FFC1B}"/>
              </a:ext>
            </a:extLst>
          </p:cNvPr>
          <p:cNvPicPr>
            <a:picLocks noChangeAspect="1"/>
          </p:cNvPicPr>
          <p:nvPr/>
        </p:nvPicPr>
        <p:blipFill>
          <a:blip r:embed="rId4"/>
          <a:stretch>
            <a:fillRect/>
          </a:stretch>
        </p:blipFill>
        <p:spPr>
          <a:xfrm>
            <a:off x="4291584" y="1116201"/>
            <a:ext cx="4852416" cy="3871448"/>
          </a:xfrm>
          <a:prstGeom prst="rect">
            <a:avLst/>
          </a:prstGeom>
        </p:spPr>
      </p:pic>
    </p:spTree>
    <p:extLst>
      <p:ext uri="{BB962C8B-B14F-4D97-AF65-F5344CB8AC3E}">
        <p14:creationId xmlns:p14="http://schemas.microsoft.com/office/powerpoint/2010/main" val="16653027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grpSp>
        <p:nvGrpSpPr>
          <p:cNvPr id="413" name="Google Shape;413;p26"/>
          <p:cNvGrpSpPr/>
          <p:nvPr/>
        </p:nvGrpSpPr>
        <p:grpSpPr>
          <a:xfrm>
            <a:off x="7564836" y="3561758"/>
            <a:ext cx="478081" cy="462776"/>
            <a:chOff x="7384385" y="3857442"/>
            <a:chExt cx="523637" cy="506874"/>
          </a:xfrm>
        </p:grpSpPr>
        <p:sp>
          <p:nvSpPr>
            <p:cNvPr id="414" name="Google Shape;414;p26"/>
            <p:cNvSpPr/>
            <p:nvPr/>
          </p:nvSpPr>
          <p:spPr>
            <a:xfrm>
              <a:off x="7384385" y="3865416"/>
              <a:ext cx="498900" cy="498900"/>
            </a:xfrm>
            <a:prstGeom prst="ellipse">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5" name="Google Shape;415;p26"/>
            <p:cNvGrpSpPr/>
            <p:nvPr/>
          </p:nvGrpSpPr>
          <p:grpSpPr>
            <a:xfrm>
              <a:off x="7384385" y="3857442"/>
              <a:ext cx="523637" cy="498900"/>
              <a:chOff x="7384385" y="3857442"/>
              <a:chExt cx="523637" cy="498900"/>
            </a:xfrm>
          </p:grpSpPr>
          <p:sp>
            <p:nvSpPr>
              <p:cNvPr id="416" name="Google Shape;416;p26"/>
              <p:cNvSpPr/>
              <p:nvPr/>
            </p:nvSpPr>
            <p:spPr>
              <a:xfrm>
                <a:off x="7384385" y="3857442"/>
                <a:ext cx="498900" cy="498900"/>
              </a:xfrm>
              <a:prstGeom prst="ellipse">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26"/>
              <p:cNvSpPr/>
              <p:nvPr/>
            </p:nvSpPr>
            <p:spPr>
              <a:xfrm>
                <a:off x="7856422" y="4081138"/>
                <a:ext cx="51600" cy="51600"/>
              </a:xfrm>
              <a:prstGeom prst="flowChartDelay">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9" name="Google Shape;419;p26"/>
          <p:cNvGrpSpPr/>
          <p:nvPr/>
        </p:nvGrpSpPr>
        <p:grpSpPr>
          <a:xfrm>
            <a:off x="8110843" y="3443361"/>
            <a:ext cx="435785" cy="692277"/>
            <a:chOff x="7982421" y="3727763"/>
            <a:chExt cx="477311" cy="758244"/>
          </a:xfrm>
        </p:grpSpPr>
        <p:sp>
          <p:nvSpPr>
            <p:cNvPr id="420" name="Google Shape;420;p26"/>
            <p:cNvSpPr/>
            <p:nvPr/>
          </p:nvSpPr>
          <p:spPr>
            <a:xfrm>
              <a:off x="8054507" y="3728825"/>
              <a:ext cx="316500" cy="756600"/>
            </a:xfrm>
            <a:prstGeom prst="roundRect">
              <a:avLst>
                <a:gd name="adj" fmla="val 15418"/>
              </a:avLst>
            </a:prstGeom>
            <a:solidFill>
              <a:srgbClr val="1B212C"/>
            </a:solidFill>
            <a:ln>
              <a:noFill/>
            </a:ln>
            <a:effectLst>
              <a:outerShdw blurRad="387350" dist="38100" dir="8100000" sx="107000" sy="107000" algn="tr" rotWithShape="0">
                <a:srgbClr val="000000">
                  <a:alpha val="498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26"/>
            <p:cNvSpPr/>
            <p:nvPr/>
          </p:nvSpPr>
          <p:spPr>
            <a:xfrm rot="10800000">
              <a:off x="8054264" y="4233407"/>
              <a:ext cx="316500" cy="252600"/>
            </a:xfrm>
            <a:prstGeom prst="round2SameRect">
              <a:avLst>
                <a:gd name="adj1" fmla="val 16667"/>
                <a:gd name="adj2" fmla="val 0"/>
              </a:avLst>
            </a:prstGeom>
            <a:solidFill>
              <a:srgbClr val="E7E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26"/>
            <p:cNvSpPr/>
            <p:nvPr/>
          </p:nvSpPr>
          <p:spPr>
            <a:xfrm rot="5400000">
              <a:off x="8085300" y="4276650"/>
              <a:ext cx="140700" cy="201900"/>
            </a:xfrm>
            <a:prstGeom prst="triangle">
              <a:avLst>
                <a:gd name="adj" fmla="val 27359"/>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26"/>
            <p:cNvSpPr/>
            <p:nvPr/>
          </p:nvSpPr>
          <p:spPr>
            <a:xfrm>
              <a:off x="8054261" y="3727763"/>
              <a:ext cx="316500" cy="252600"/>
            </a:xfrm>
            <a:prstGeom prst="round2SameRect">
              <a:avLst>
                <a:gd name="adj1" fmla="val 16667"/>
                <a:gd name="adj2" fmla="val 0"/>
              </a:avLst>
            </a:prstGeom>
            <a:solidFill>
              <a:srgbClr val="E7E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26"/>
            <p:cNvSpPr/>
            <p:nvPr/>
          </p:nvSpPr>
          <p:spPr>
            <a:xfrm>
              <a:off x="7991115" y="3866003"/>
              <a:ext cx="434400" cy="486900"/>
            </a:xfrm>
            <a:prstGeom prst="roundRect">
              <a:avLst>
                <a:gd name="adj" fmla="val 12273"/>
              </a:avLst>
            </a:prstGeom>
            <a:solidFill>
              <a:srgbClr val="1B212C"/>
            </a:solidFill>
            <a:ln>
              <a:noFill/>
            </a:ln>
            <a:effectLst>
              <a:outerShdw blurRad="387350" dist="38100" dir="8100000" sx="107000" sy="107000" algn="tr" rotWithShape="0">
                <a:srgbClr val="000000">
                  <a:alpha val="498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26"/>
            <p:cNvSpPr/>
            <p:nvPr/>
          </p:nvSpPr>
          <p:spPr>
            <a:xfrm>
              <a:off x="7982425" y="3884047"/>
              <a:ext cx="451800" cy="499800"/>
            </a:xfrm>
            <a:prstGeom prst="roundRect">
              <a:avLst>
                <a:gd name="adj" fmla="val 10240"/>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26"/>
            <p:cNvSpPr/>
            <p:nvPr/>
          </p:nvSpPr>
          <p:spPr>
            <a:xfrm>
              <a:off x="8408132" y="4081081"/>
              <a:ext cx="51600" cy="51600"/>
            </a:xfrm>
            <a:prstGeom prst="flowChartDelay">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26"/>
            <p:cNvSpPr/>
            <p:nvPr/>
          </p:nvSpPr>
          <p:spPr>
            <a:xfrm>
              <a:off x="7982421" y="3863888"/>
              <a:ext cx="451800" cy="513900"/>
            </a:xfrm>
            <a:prstGeom prst="roundRect">
              <a:avLst>
                <a:gd name="adj" fmla="val 10240"/>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28" name="Google Shape;428;p26" descr="offset_comp_342327_edited.jpg"/>
          <p:cNvPicPr preferRelativeResize="0"/>
          <p:nvPr/>
        </p:nvPicPr>
        <p:blipFill rotWithShape="1">
          <a:blip r:embed="rId3">
            <a:alphaModFix/>
          </a:blip>
          <a:srcRect l="49668" t="55915" r="37351" b="27092"/>
          <a:stretch/>
        </p:blipFill>
        <p:spPr>
          <a:xfrm>
            <a:off x="8127235" y="3586562"/>
            <a:ext cx="379200" cy="429900"/>
          </a:xfrm>
          <a:prstGeom prst="roundRect">
            <a:avLst>
              <a:gd name="adj" fmla="val 7794"/>
            </a:avLst>
          </a:prstGeom>
          <a:noFill/>
          <a:ln w="9525" cap="flat" cmpd="sng">
            <a:solidFill>
              <a:srgbClr val="FFFFFF"/>
            </a:solidFill>
            <a:prstDash val="solid"/>
            <a:round/>
            <a:headEnd type="none" w="sm" len="sm"/>
            <a:tailEnd type="none" w="sm" len="sm"/>
          </a:ln>
        </p:spPr>
      </p:pic>
      <p:sp>
        <p:nvSpPr>
          <p:cNvPr id="2" name="Google Shape;234;p18">
            <a:extLst>
              <a:ext uri="{FF2B5EF4-FFF2-40B4-BE49-F238E27FC236}">
                <a16:creationId xmlns:a16="http://schemas.microsoft.com/office/drawing/2014/main" id="{62756841-6209-515E-34D5-E0C636A3589B}"/>
              </a:ext>
            </a:extLst>
          </p:cNvPr>
          <p:cNvSpPr txBox="1">
            <a:spLocks/>
          </p:cNvSpPr>
          <p:nvPr/>
        </p:nvSpPr>
        <p:spPr>
          <a:xfrm>
            <a:off x="1124747" y="439205"/>
            <a:ext cx="7421881" cy="487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1pPr>
            <a:lvl2pPr marR="0" lvl="1"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2pPr>
            <a:lvl3pPr marR="0" lvl="2"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3pPr>
            <a:lvl4pPr marR="0" lvl="3"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4pPr>
            <a:lvl5pPr marR="0" lvl="4"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5pPr>
            <a:lvl6pPr marR="0" lvl="5"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6pPr>
            <a:lvl7pPr marR="0" lvl="6"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7pPr>
            <a:lvl8pPr marR="0" lvl="7"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8pPr>
            <a:lvl9pPr marR="0" lvl="8"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9pPr>
          </a:lstStyle>
          <a:p>
            <a:pPr algn="l"/>
            <a:r>
              <a:rPr lang="en-US" sz="3600" b="1" i="0" dirty="0">
                <a:solidFill>
                  <a:schemeClr val="bg1"/>
                </a:solidFill>
                <a:effectLst/>
                <a:latin typeface="Roboto" panose="02000000000000000000" pitchFamily="2" charset="0"/>
              </a:rPr>
              <a:t> Perform </a:t>
            </a:r>
            <a:r>
              <a:rPr lang="en-US" sz="3600" b="1" i="0" dirty="0">
                <a:solidFill>
                  <a:schemeClr val="bg1"/>
                </a:solidFill>
                <a:effectLst/>
                <a:latin typeface="Söhne"/>
              </a:rPr>
              <a:t>TCP SYN Scan </a:t>
            </a:r>
            <a:r>
              <a:rPr lang="en-US" sz="3600" b="1" i="0" dirty="0">
                <a:solidFill>
                  <a:schemeClr val="bg1"/>
                </a:solidFill>
                <a:effectLst/>
                <a:latin typeface="Roboto" panose="02000000000000000000" pitchFamily="2" charset="0"/>
              </a:rPr>
              <a:t>with </a:t>
            </a:r>
            <a:r>
              <a:rPr lang="en-US" sz="3600" b="1" dirty="0">
                <a:solidFill>
                  <a:schemeClr val="bg1"/>
                </a:solidFill>
                <a:latin typeface="Roboto" panose="02000000000000000000" pitchFamily="2" charset="0"/>
              </a:rPr>
              <a:t>N</a:t>
            </a:r>
            <a:r>
              <a:rPr lang="en-US" sz="3600" b="1" i="0" dirty="0">
                <a:solidFill>
                  <a:schemeClr val="bg1"/>
                </a:solidFill>
                <a:effectLst/>
                <a:latin typeface="Roboto" panose="02000000000000000000" pitchFamily="2" charset="0"/>
              </a:rPr>
              <a:t>map in Kali Linux</a:t>
            </a:r>
          </a:p>
        </p:txBody>
      </p:sp>
      <p:pic>
        <p:nvPicPr>
          <p:cNvPr id="5" name="Picture 4">
            <a:extLst>
              <a:ext uri="{FF2B5EF4-FFF2-40B4-BE49-F238E27FC236}">
                <a16:creationId xmlns:a16="http://schemas.microsoft.com/office/drawing/2014/main" id="{D208A393-CC66-324B-D6DD-03678F599B94}"/>
              </a:ext>
            </a:extLst>
          </p:cNvPr>
          <p:cNvPicPr>
            <a:picLocks noChangeAspect="1"/>
          </p:cNvPicPr>
          <p:nvPr/>
        </p:nvPicPr>
        <p:blipFill>
          <a:blip r:embed="rId4"/>
          <a:stretch>
            <a:fillRect/>
          </a:stretch>
        </p:blipFill>
        <p:spPr>
          <a:xfrm>
            <a:off x="1698455" y="1862413"/>
            <a:ext cx="7445545" cy="3281087"/>
          </a:xfrm>
          <a:prstGeom prst="rect">
            <a:avLst/>
          </a:prstGeom>
        </p:spPr>
      </p:pic>
    </p:spTree>
    <p:extLst>
      <p:ext uri="{BB962C8B-B14F-4D97-AF65-F5344CB8AC3E}">
        <p14:creationId xmlns:p14="http://schemas.microsoft.com/office/powerpoint/2010/main" val="3663835855"/>
      </p:ext>
    </p:extLst>
  </p:cSld>
  <p:clrMapOvr>
    <a:masterClrMapping/>
  </p:clrMapOvr>
</p:sld>
</file>

<file path=ppt/theme/theme1.xml><?xml version="1.0" encoding="utf-8"?>
<a:theme xmlns:a="http://schemas.openxmlformats.org/drawingml/2006/main"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116</TotalTime>
  <Words>1011</Words>
  <Application>Microsoft Office PowerPoint</Application>
  <PresentationFormat>On-screen Show (16:9)</PresentationFormat>
  <Paragraphs>47</Paragraphs>
  <Slides>29</Slides>
  <Notes>29</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29</vt:i4>
      </vt:variant>
    </vt:vector>
  </HeadingPairs>
  <TitlesOfParts>
    <vt:vector size="37" baseType="lpstr">
      <vt:lpstr>Lato</vt:lpstr>
      <vt:lpstr>Google Sans</vt:lpstr>
      <vt:lpstr>Söhne</vt:lpstr>
      <vt:lpstr>Montserrat</vt:lpstr>
      <vt:lpstr>Roboto</vt:lpstr>
      <vt:lpstr>Average</vt:lpstr>
      <vt:lpstr>Arial</vt:lpstr>
      <vt:lpstr>Focus</vt:lpstr>
      <vt:lpstr>Stealth Scan &amp; Cipher encrypt and Decrypt </vt:lpstr>
      <vt:lpstr>Team Members:</vt:lpstr>
      <vt:lpstr>A "stealth scan" typically refers to a network scanning technique used to gather information about a target system or network with minimal detectable footprint. The goal is to avoid triggering security mechanisms that may be in place to detect and block scanning activities. Stealth scans are often employed by ethical hackers, penetration testers, or security professionals to assess the security posture of a system without alerting the system's defenders.</vt:lpstr>
      <vt:lpstr>Nmap (Network Mapper) is an open-source tool used for network exploration, security scanning, and auditing. It was designed to discover hosts and services on a computer network, creating a map of the network's structure. Nmap operates by sending packets to target hosts and analyzing the responses it receives.</vt:lpstr>
      <vt:lpstr>Key features of Nmap include: Host Discovery: Nmap can identify hosts on a network by sending packets to various IP addresses and analyzing the responses. This helps in determining which hosts are active. Port Scanning: Nmap can perform various types of port scans to identify open ports on a target host. This information is valuable for understanding the services running on a system and potential vulnerabilities. Service Version Detection: Nmap can attempt to determine the versions of services running on open ports. This is useful for identifying potential vulnerabilities associated with specific software versions. OS Fingerprinting: Nmap can attempt to determine the operating system of a target host by analyzing patterns in the way it responds to certain probes. </vt:lpstr>
      <vt:lpstr>A TCP SYN scan, also known as a half-open scan or a stealth scan, is a type of network reconnaissance technique used by security professionals and hackers to discover information about the open ports on a target system. It is part of the TCP three-way handshake process, which is the method by which two devices establish a connection over a TCP/IP network.</vt:lpstr>
      <vt:lpstr>PowerPoint Presentation</vt:lpstr>
      <vt:lpstr>PowerPoint Presentation</vt:lpstr>
      <vt:lpstr>PowerPoint Presentation</vt:lpstr>
      <vt:lpstr>PowerPoint Presentation</vt:lpstr>
      <vt:lpstr>PowerPoint Presentation</vt:lpstr>
      <vt:lpstr>PowerPoint Presentation</vt:lpstr>
      <vt:lpstr>We select Python script serves as an interactive encryption and decryption tool, allowing users to encrypt and decrypt messages using different ciphers. The supported ciphers include the Caesar Cipher, Playfair Cipher, and Monoalphabetic Cipher. The script leverages the IPython widgets library to create a user-friendly interface.</vt:lpstr>
      <vt:lpstr>Functions: caesar_cipher_encrypt(text, shift): This function encrypts the given text using the Caesar Cipher with a specified shift.  caesar_cipher_decrypt(text, shift): Decrypts the given text using the Caesar Cipher with a specified shift.  prepare_text(text): Cleans the input text by removing non-alphabetic characters and converting it to uppercase.  build_monoalphabetic_mapping(key): Constructs a monoalphabetic substitution mapping based on the provided key. </vt:lpstr>
      <vt:lpstr>Functions: monoalphabetic_cipher_encrypt(text, key): Encrypts the given text using the Monoalphabetic Cipher with a specified key.  monoalphabetic_cipher_decrypt(text, key): Decrypts the given text using the Monoalphabetic Cipher with a specified key.  playfair_cipher(plaintext, key, mode): Encrypts or decrypts the given plaintext using the Playfair Cipher with a specified key.  encrypt_or_decrypt(button): Event handler for the encryption/decryption button. Determines the selected cipher and performs the action.  clear_widgets(): Clears the input and result widgets.</vt:lpstr>
      <vt:lpstr>Widgets: plaintext_entry: Text input for the plaintext message.  cipher_dropdown: Dropdown for selecting the cipher type (Caesar, Playfair, Monoalphabetic).  key_entry: Text input for providing the key for the selected cipher.  action_dropdown: Dropdown for selecting the action (Encrypt or Decrypt).  encrypt_button: Button for triggering the encryption or decryption process.  clear_button: Button for clearing the input and result widgets.  result_label: HTML widget for displaying the result of the encryption or decryption operation.</vt:lpstr>
      <vt:lpstr>Usage:  Enter the plaintext message in the plaintext_entry widget.  Select the desired cipher type from the cipher_dropdown widget.  Provide the key in the key_entry widget.  Select the action (Encrypt or Decrypt) using the action_dropdown widget.  Click the Encrypt/Decrypt button to perform the encryption or decryption.  The result will be displayed in the result_label widget.</vt:lpstr>
      <vt:lpstr>Step 1:</vt:lpstr>
      <vt:lpstr>Step 2:</vt:lpstr>
      <vt:lpstr>Step 3:</vt:lpstr>
      <vt:lpstr>Step 4:</vt:lpstr>
      <vt:lpstr>Step 4:</vt:lpstr>
      <vt:lpstr>Step 6:</vt:lpstr>
      <vt:lpstr>Step 6:</vt:lpstr>
      <vt:lpstr>Step 6:</vt:lpstr>
      <vt:lpstr>Step 6:</vt:lpstr>
      <vt:lpstr>Step 7: Test case</vt:lpstr>
      <vt:lpstr>Step 6:</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Stealth Scan &amp; Cipher encrypt and Decrypt </dc:title>
  <cp:lastModifiedBy>Muhammad Khaled Muhammad Muhammad Ali Idris</cp:lastModifiedBy>
  <cp:revision>6</cp:revision>
  <dcterms:modified xsi:type="dcterms:W3CDTF">2023-12-20T11:00:36Z</dcterms:modified>
</cp:coreProperties>
</file>